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0" r:id="rId2"/>
    <p:sldId id="292" r:id="rId3"/>
    <p:sldId id="263" r:id="rId4"/>
    <p:sldId id="258" r:id="rId5"/>
    <p:sldId id="259" r:id="rId6"/>
    <p:sldId id="264" r:id="rId7"/>
    <p:sldId id="265" r:id="rId8"/>
    <p:sldId id="266" r:id="rId9"/>
    <p:sldId id="267" r:id="rId10"/>
    <p:sldId id="268" r:id="rId11"/>
    <p:sldId id="269" r:id="rId12"/>
    <p:sldId id="256" r:id="rId13"/>
    <p:sldId id="257" r:id="rId14"/>
    <p:sldId id="270" r:id="rId15"/>
    <p:sldId id="261" r:id="rId16"/>
    <p:sldId id="271" r:id="rId17"/>
    <p:sldId id="291" r:id="rId18"/>
    <p:sldId id="262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6" r:id="rId27"/>
    <p:sldId id="279" r:id="rId28"/>
    <p:sldId id="280" r:id="rId29"/>
    <p:sldId id="281" r:id="rId30"/>
    <p:sldId id="283" r:id="rId31"/>
    <p:sldId id="285" r:id="rId32"/>
    <p:sldId id="284" r:id="rId33"/>
    <p:sldId id="288" r:id="rId34"/>
    <p:sldId id="290" r:id="rId35"/>
    <p:sldId id="287" r:id="rId36"/>
    <p:sldId id="289" r:id="rId37"/>
    <p:sldId id="294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8" autoAdjust="0"/>
    <p:restoredTop sz="94660"/>
  </p:normalViewPr>
  <p:slideViewPr>
    <p:cSldViewPr snapToGrid="0">
      <p:cViewPr>
        <p:scale>
          <a:sx n="70" d="100"/>
          <a:sy n="70" d="100"/>
        </p:scale>
        <p:origin x="65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7FC22-A45E-4A2F-95C7-DB6A6D44F93D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86D39-FC15-4AE6-9FB6-DB1F146A4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86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88441-1476-4F6E-988F-B759871CE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B24D94-9316-4076-B091-0AB67600D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E87A0-5252-4F91-AB4A-44496B89B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3483B-D69A-4B5A-AF3D-24349575BECF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92CEB-3AE2-481C-8E55-882CCF8F7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FCDA0-483B-4D63-9530-3FDA4448D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DC93-7078-472F-89D9-A82C1ED0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4F92A-DC3D-46BD-9884-86CCBCF6E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A67AD-C6DC-44C2-9632-4A0937744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55269-EFD0-4452-9E8C-E63B81B4D775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3D3FA-0CCF-4426-B01F-EEA3CAB73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E633E-455C-498A-8803-4717287F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9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D1638C-1019-4C7E-B309-69C0E22BE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0C6EAF-D597-4B59-A5F2-770EBC759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CD67F-5143-49CA-A243-38437B25C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786F5-14E7-49BF-81B9-09B29B4439C6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051CF-D504-4975-BE85-90F4C53C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D0353-8E0F-4399-896C-367E1E77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3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B33E-5ED3-4BA9-A4FD-B74F04E4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6343E-4B0E-4E39-81A0-2E0A24F11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DBA09-8694-4AF5-9927-2E1BF78C5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525-B56E-4B72-B1E3-2D49459D867B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E06DF-7A2C-47B3-BF6D-E30608B0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18933-6385-44C1-94A4-F326374E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52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922F-6926-48F6-8C43-F32E1564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1C375-097E-471B-A046-F8D91DBB1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5ABDF-44AF-4D84-A74A-03DC2E19C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19138-02B5-4E5C-9F09-5ABE8542F42C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119A3-63A9-43A0-A5D7-1D7ADC9D3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ABE17-A920-4460-BED0-5AAD89065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9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03AF3-D43A-4FEE-B69E-E7D84E78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67553-BD74-44AD-8BD5-D61758570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A58A8-EDA5-4007-BB15-12112F001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E6F3C-4AEA-4EE3-8B39-BF4A6BC7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026C4-CF41-4CE8-B2B2-7C1D9C75C756}" type="datetime1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F39D0-99D3-42B0-AEB6-378A4AC6E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80440-5B10-4FBE-BA95-305720B7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07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67FF-2FE7-4F97-8646-1CEB4FA6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529F2-7554-4389-84E4-3855D2793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FD45F-9618-47E2-AE44-FE8645340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7A1F5-5E0B-451A-AB3D-3D177AB5D4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B541A-EABB-43A7-9A6E-97231CF10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CB449C-4AA0-4FC7-B09B-761EA6B27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4635D-6C85-4283-BB4F-E573FB988963}" type="datetime1">
              <a:rPr lang="en-US" smtClean="0"/>
              <a:t>5/30/2022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0EE51-98C1-407B-8FE6-0D097039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70805-4A30-46A7-9428-277096F2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37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DB4E9-EBBB-4A25-8D29-0FB328F6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6FCBA9-E744-4882-BB07-395FD3AE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D71E3-3937-4620-9F2C-68C4B2B6DDB4}" type="datetime1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2D8F6-5258-4BB1-AAC2-695F43BBF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94F3E-F739-4B29-BA5A-1D21FC33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03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D9008-C1A1-4D31-BD95-4FB2DB057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2DE9-A105-4B70-A223-6703D2A786FE}" type="datetime1">
              <a:rPr lang="en-US" smtClean="0"/>
              <a:t>5/30/2022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B0FA00-A425-4AF4-8250-5FE2BFC10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ABC9-FA60-4C22-B1F1-F48103DD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85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4691-D678-4C68-8505-86A768791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0FB3F-2353-492F-96A3-25F8E8985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C1BFE-5826-4B23-B32A-EB3A80DA0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9F056-0C5D-4833-AEFC-76D943AB6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3C8A-C01A-4285-97C4-7FBFC22437DE}" type="datetime1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A104C-8783-48A9-BA16-4184831A3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2B76B-ED94-4EBC-B250-E1B44CBF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13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3FD2-A914-4CB3-BF71-A19F090C3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C2A47B-5600-4741-B6F0-29D275CC13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D61D6-DBE9-482E-8264-A1FB0ECF6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52BCE-757E-4499-A1BC-61D1D77C4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7ACE-150C-41AA-8FB4-DD3CD5DDCF48}" type="datetime1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A72A4-0297-4D49-AF1A-94531E67F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688F2-CF1D-400A-84AA-83183245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2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E73378-CB77-4A22-B8AE-468AEF8F0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39B62-801F-4DC8-B197-7AEA65130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CEE2E-E840-45D2-84F6-C3D0731213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F9DDC-81A0-41AD-BD13-46BD66B9EC8A}" type="datetime1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E4577-8471-498C-B4EC-125C8FF7D6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FF8C3-74F8-4EF4-B561-B5A3FD530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BAD57-2F80-47F0-A4DC-B7480538C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6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ELECTRONIC SAMPLE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D690F4-A433-1F99-8B6E-E1283C819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6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FF5AF-712D-665B-7EBF-B82A19446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6" y="1018360"/>
            <a:ext cx="3572374" cy="5839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4C3C73-ED26-5ECE-B976-39137965F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" b="90548"/>
          <a:stretch/>
        </p:blipFill>
        <p:spPr>
          <a:xfrm>
            <a:off x="119388" y="0"/>
            <a:ext cx="10661035" cy="892971"/>
          </a:xfrm>
          <a:prstGeom prst="rect">
            <a:avLst/>
          </a:prstGeom>
          <a:solidFill>
            <a:schemeClr val="bg2"/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6C0116-90C6-5AC7-9FA8-3A744285EE90}"/>
                  </a:ext>
                </a:extLst>
              </p:cNvPr>
              <p:cNvSpPr txBox="1"/>
              <p:nvPr/>
            </p:nvSpPr>
            <p:spPr>
              <a:xfrm>
                <a:off x="7050087" y="2117926"/>
                <a:ext cx="361603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= 3 mA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= 1 mA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US" dirty="0"/>
                  <a:t>= 4 mA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6C0116-90C6-5AC7-9FA8-3A744285E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087" y="2117926"/>
                <a:ext cx="361603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FF2728-EADE-9579-8337-0046EE366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8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36347-63B1-E32E-6258-4CE089803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690"/>
            <a:ext cx="9144000" cy="2387600"/>
          </a:xfrm>
        </p:spPr>
        <p:txBody>
          <a:bodyPr/>
          <a:lstStyle/>
          <a:p>
            <a:r>
              <a:rPr lang="en-US" dirty="0"/>
              <a:t>ITERATIVE ANALYSIS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79830C-0485-68DD-8A85-52EE9247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1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C1BFDE-8A78-401B-9A08-460D147E1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2773"/>
            <a:ext cx="12198334" cy="158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2B0986-6454-4F7D-A89B-BC4BC00C5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56" y="718064"/>
            <a:ext cx="4951407" cy="383470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C1B23D-CF42-96EE-51FD-39CA0D3E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00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3F5D75-DA3D-45B6-99B4-B6F37E59A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2" y="442495"/>
            <a:ext cx="6916115" cy="59730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5B551D-270B-F987-E589-81752F5A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95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5B54-6711-B67B-9D31-825894A925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PIECEWISE LINEAR MODEL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B7432-68E0-57E7-BFBA-89323F3FB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83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5"/>
          <p:cNvSpPr>
            <a:spLocks noChangeArrowheads="1"/>
          </p:cNvSpPr>
          <p:nvPr/>
        </p:nvSpPr>
        <p:spPr bwMode="auto">
          <a:xfrm>
            <a:off x="1648743" y="1441450"/>
            <a:ext cx="11744325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grpSp>
        <p:nvGrpSpPr>
          <p:cNvPr id="5" name="Group 1"/>
          <p:cNvGrpSpPr>
            <a:grpSpLocks noChangeAspect="1"/>
          </p:cNvGrpSpPr>
          <p:nvPr/>
        </p:nvGrpSpPr>
        <p:grpSpPr bwMode="auto">
          <a:xfrm>
            <a:off x="1245518" y="1835150"/>
            <a:ext cx="3490912" cy="2149475"/>
            <a:chOff x="2527" y="3968"/>
            <a:chExt cx="5500" cy="3168"/>
          </a:xfrm>
        </p:grpSpPr>
        <p:sp>
          <p:nvSpPr>
            <p:cNvPr id="6" name="AutoShape 34"/>
            <p:cNvSpPr>
              <a:spLocks noChangeAspect="1" noChangeArrowheads="1" noTextEdit="1"/>
            </p:cNvSpPr>
            <p:nvPr/>
          </p:nvSpPr>
          <p:spPr bwMode="auto">
            <a:xfrm>
              <a:off x="2527" y="4170"/>
              <a:ext cx="5500" cy="2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en-US"/>
            </a:p>
          </p:txBody>
        </p:sp>
        <p:grpSp>
          <p:nvGrpSpPr>
            <p:cNvPr id="7" name="Group 31"/>
            <p:cNvGrpSpPr>
              <a:grpSpLocks/>
            </p:cNvGrpSpPr>
            <p:nvPr/>
          </p:nvGrpSpPr>
          <p:grpSpPr bwMode="auto">
            <a:xfrm flipV="1">
              <a:off x="6594" y="5782"/>
              <a:ext cx="400" cy="420"/>
              <a:chOff x="3216" y="2176"/>
              <a:chExt cx="192" cy="196"/>
            </a:xfrm>
          </p:grpSpPr>
          <p:sp>
            <p:nvSpPr>
              <p:cNvPr id="37" name="AutoShape 33"/>
              <p:cNvSpPr>
                <a:spLocks noChangeArrowheads="1"/>
              </p:cNvSpPr>
              <p:nvPr/>
            </p:nvSpPr>
            <p:spPr bwMode="auto">
              <a:xfrm>
                <a:off x="3232" y="2176"/>
                <a:ext cx="160" cy="196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68580" tIns="34290" rIns="68580" bIns="3429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Line 32"/>
              <p:cNvSpPr>
                <a:spLocks noChangeShapeType="1"/>
              </p:cNvSpPr>
              <p:nvPr/>
            </p:nvSpPr>
            <p:spPr bwMode="auto">
              <a:xfrm>
                <a:off x="3216" y="2176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8580" tIns="34290" rIns="68580" bIns="34290"/>
              <a:lstStyle/>
              <a:p>
                <a:endParaRPr lang="en-US"/>
              </a:p>
            </p:txBody>
          </p:sp>
        </p:grpSp>
        <p:grpSp>
          <p:nvGrpSpPr>
            <p:cNvPr id="8" name="Group 2"/>
            <p:cNvGrpSpPr>
              <a:grpSpLocks/>
            </p:cNvGrpSpPr>
            <p:nvPr/>
          </p:nvGrpSpPr>
          <p:grpSpPr bwMode="auto">
            <a:xfrm>
              <a:off x="2527" y="3968"/>
              <a:ext cx="5500" cy="3167"/>
              <a:chOff x="720" y="1250"/>
              <a:chExt cx="2640" cy="1478"/>
            </a:xfrm>
          </p:grpSpPr>
          <p:grpSp>
            <p:nvGrpSpPr>
              <p:cNvPr id="9" name="Group 5"/>
              <p:cNvGrpSpPr>
                <a:grpSpLocks/>
              </p:cNvGrpSpPr>
              <p:nvPr/>
            </p:nvGrpSpPr>
            <p:grpSpPr bwMode="auto">
              <a:xfrm>
                <a:off x="720" y="1250"/>
                <a:ext cx="2640" cy="1478"/>
                <a:chOff x="720" y="1250"/>
                <a:chExt cx="2640" cy="1478"/>
              </a:xfrm>
            </p:grpSpPr>
            <p:grpSp>
              <p:nvGrpSpPr>
                <p:cNvPr id="12" name="Group 8"/>
                <p:cNvGrpSpPr>
                  <a:grpSpLocks/>
                </p:cNvGrpSpPr>
                <p:nvPr/>
              </p:nvGrpSpPr>
              <p:grpSpPr bwMode="auto">
                <a:xfrm>
                  <a:off x="720" y="1250"/>
                  <a:ext cx="2056" cy="1478"/>
                  <a:chOff x="840" y="1546"/>
                  <a:chExt cx="2056" cy="1478"/>
                </a:xfrm>
              </p:grpSpPr>
              <p:sp>
                <p:nvSpPr>
                  <p:cNvPr id="15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0" y="2416"/>
                    <a:ext cx="432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BBE0E3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39927" tIns="19964" rIns="39927" bIns="19964"/>
                  <a:lstStyle/>
                  <a:p>
                    <a:pPr defTabSz="685800">
                      <a:defRPr/>
                    </a:pPr>
                    <a:r>
                      <a:rPr lang="en-US" altLang="ko-KR" sz="750" b="1" dirty="0">
                        <a:solidFill>
                          <a:srgbClr val="000000"/>
                        </a:solidFill>
                        <a:ea typeface="Batang" panose="02030600000101010101" pitchFamily="18" charset="-127"/>
                      </a:rPr>
                      <a:t> </a:t>
                    </a:r>
                    <a:r>
                      <a:rPr lang="en-US" altLang="ko-KR" b="1" dirty="0">
                        <a:solidFill>
                          <a:srgbClr val="000000"/>
                        </a:solidFill>
                        <a:ea typeface="Batang" panose="02030600000101010101" pitchFamily="18" charset="-127"/>
                      </a:rPr>
                      <a:t>V</a:t>
                    </a:r>
                    <a:r>
                      <a:rPr lang="en-US" altLang="ko-KR" b="1" baseline="-30000" dirty="0">
                        <a:solidFill>
                          <a:srgbClr val="000000"/>
                        </a:solidFill>
                        <a:ea typeface="Batang" panose="02030600000101010101" pitchFamily="18" charset="-127"/>
                      </a:rPr>
                      <a:t>DD</a:t>
                    </a:r>
                    <a:endParaRPr lang="en-US" altLang="ko-KR" sz="3000" dirty="0"/>
                  </a:p>
                </p:txBody>
              </p:sp>
              <p:grpSp>
                <p:nvGrpSpPr>
                  <p:cNvPr id="16" name="Group 9"/>
                  <p:cNvGrpSpPr>
                    <a:grpSpLocks/>
                  </p:cNvGrpSpPr>
                  <p:nvPr/>
                </p:nvGrpSpPr>
                <p:grpSpPr bwMode="auto">
                  <a:xfrm>
                    <a:off x="1152" y="1546"/>
                    <a:ext cx="1744" cy="1478"/>
                    <a:chOff x="1152" y="1530"/>
                    <a:chExt cx="1744" cy="1478"/>
                  </a:xfrm>
                </p:grpSpPr>
                <p:grpSp>
                  <p:nvGrpSpPr>
                    <p:cNvPr id="17" name="Group 1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152" y="1824"/>
                      <a:ext cx="1744" cy="1184"/>
                      <a:chOff x="1376" y="1808"/>
                      <a:chExt cx="1744" cy="1184"/>
                    </a:xfrm>
                  </p:grpSpPr>
                  <p:grpSp>
                    <p:nvGrpSpPr>
                      <p:cNvPr id="21" name="Group 22"/>
                      <p:cNvGrpSpPr>
                        <a:grpSpLocks/>
                      </p:cNvGrpSpPr>
                      <p:nvPr/>
                    </p:nvGrpSpPr>
                    <p:grpSpPr bwMode="auto">
                      <a:xfrm rot="10800000">
                        <a:off x="2160" y="1808"/>
                        <a:ext cx="432" cy="144"/>
                        <a:chOff x="2520" y="12600"/>
                        <a:chExt cx="3600" cy="1260"/>
                      </a:xfrm>
                    </p:grpSpPr>
                    <p:sp>
                      <p:nvSpPr>
                        <p:cNvPr id="30" name="Line 29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2520" y="12600"/>
                          <a:ext cx="540" cy="54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lIns="68580" tIns="34290" rIns="68580" bIns="34290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1" name="Line 28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3060" y="12600"/>
                          <a:ext cx="540" cy="126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lIns="68580" tIns="34290" rIns="68580" bIns="34290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2" name="Line 2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3600" y="12600"/>
                          <a:ext cx="540" cy="126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lIns="68580" tIns="34290" rIns="68580" bIns="34290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3" name="Line 26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140" y="12600"/>
                          <a:ext cx="540" cy="126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lIns="68580" tIns="34290" rIns="68580" bIns="34290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4" name="Line 25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4680" y="12600"/>
                          <a:ext cx="540" cy="126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lIns="68580" tIns="34290" rIns="68580" bIns="34290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5" name="Line 24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5220" y="12600"/>
                          <a:ext cx="540" cy="126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lIns="68580" tIns="34290" rIns="68580" bIns="34290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6" name="Line 23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5760" y="13140"/>
                          <a:ext cx="360" cy="72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lIns="68580" tIns="34290" rIns="68580" bIns="34290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22" name="Line 2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376" y="2400"/>
                        <a:ext cx="576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lIns="68580" tIns="34290" rIns="68580" bIns="34290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2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488" y="2464"/>
                        <a:ext cx="336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lIns="68580" tIns="34290" rIns="68580" bIns="34290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" name="Line 19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80" y="1888"/>
                        <a:ext cx="480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lIns="68580" tIns="34290" rIns="68580" bIns="34290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" name="Line 1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80" y="1888"/>
                        <a:ext cx="0" cy="512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lIns="68580" tIns="34290" rIns="68580" bIns="34290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" name="Line 1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80" y="2464"/>
                        <a:ext cx="0" cy="528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lIns="68580" tIns="34290" rIns="68580" bIns="34290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" name="Line 1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80" y="2992"/>
                        <a:ext cx="1440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lIns="68580" tIns="34290" rIns="68580" bIns="34290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8" name="Line 15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112" y="1880"/>
                        <a:ext cx="0" cy="1104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lIns="68580" tIns="34290" rIns="68580" bIns="34290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9" name="Line 1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584" y="1880"/>
                        <a:ext cx="528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lIns="68580" tIns="34290" rIns="68580" bIns="34290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8" name="Text Box 1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256" y="2200"/>
                      <a:ext cx="288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BBE0E3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39927" tIns="19964" rIns="39927" bIns="19964"/>
                    <a:lstStyle>
                      <a:lvl1pPr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ko-KR" sz="15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Batang" pitchFamily="18" charset="-127"/>
                        </a:rPr>
                        <a:t>+</a:t>
                      </a:r>
                      <a:endParaRPr lang="en-US" altLang="ko-KR" sz="21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9" name="Text Box 1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280" y="2368"/>
                      <a:ext cx="288" cy="3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BBE0E3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39927" tIns="19964" rIns="39927" bIns="19964"/>
                    <a:lstStyle>
                      <a:lvl1pPr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ko-KR" sz="2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Batang" pitchFamily="18" charset="-127"/>
                        </a:rPr>
                        <a:t>-</a:t>
                      </a:r>
                      <a:endParaRPr lang="en-US" altLang="ko-KR" sz="24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" name="Text Box 1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840" y="1530"/>
                      <a:ext cx="720" cy="3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BBE0E3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39927" tIns="19964" rIns="39927" bIns="19964"/>
                    <a:lstStyle>
                      <a:lvl1pPr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Batang" pitchFamily="18" charset="-127"/>
                        </a:rPr>
                        <a:t>R </a:t>
                      </a:r>
                      <a:endParaRPr lang="en-US" altLang="ko-KR" sz="3000"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sp>
              <p:nvSpPr>
                <p:cNvPr id="13" name="Line 7"/>
                <p:cNvSpPr>
                  <a:spLocks noChangeShapeType="1"/>
                </p:cNvSpPr>
                <p:nvPr/>
              </p:nvSpPr>
              <p:spPr bwMode="auto">
                <a:xfrm>
                  <a:off x="2904" y="1616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68580" tIns="34290" rIns="68580" bIns="34290"/>
                <a:lstStyle/>
                <a:p>
                  <a:endParaRPr lang="en-US"/>
                </a:p>
              </p:txBody>
            </p:sp>
            <p:sp>
              <p:nvSpPr>
                <p:cNvPr id="14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2736" y="1392"/>
                  <a:ext cx="624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BE0E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9927" tIns="19964" rIns="39927" bIns="19964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0" name="Text Box 4"/>
              <p:cNvSpPr txBox="1">
                <a:spLocks noChangeArrowheads="1"/>
              </p:cNvSpPr>
              <p:nvPr/>
            </p:nvSpPr>
            <p:spPr bwMode="auto">
              <a:xfrm>
                <a:off x="2848" y="2088"/>
                <a:ext cx="3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9927" tIns="19964" rIns="39927" bIns="19964"/>
              <a:lstStyle>
                <a:lvl1pPr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ko-KR" sz="1500" b="1">
                    <a:solidFill>
                      <a:srgbClr val="000000"/>
                    </a:solidFill>
                    <a:latin typeface="Arial" panose="020B0604020202020204" pitchFamily="34" charset="0"/>
                    <a:ea typeface="Batang" pitchFamily="18" charset="-127"/>
                  </a:rPr>
                  <a:t>V</a:t>
                </a:r>
                <a:r>
                  <a:rPr lang="en-US" altLang="ko-KR" sz="1500" b="1" baseline="-30000">
                    <a:solidFill>
                      <a:srgbClr val="000000"/>
                    </a:solidFill>
                    <a:latin typeface="Arial" panose="020B0604020202020204" pitchFamily="34" charset="0"/>
                    <a:ea typeface="Batang" pitchFamily="18" charset="-127"/>
                  </a:rPr>
                  <a:t>D</a:t>
                </a:r>
                <a:endParaRPr lang="en-US" altLang="ko-KR" sz="3300">
                  <a:latin typeface="Arial" panose="020B0604020202020204" pitchFamily="34" charset="0"/>
                </a:endParaRPr>
              </a:p>
            </p:txBody>
          </p:sp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2936" y="1512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9927" tIns="19964" rIns="39927" bIns="19964"/>
              <a:lstStyle>
                <a:lvl1pPr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ko-KR" sz="1800" b="1">
                    <a:solidFill>
                      <a:srgbClr val="000000"/>
                    </a:solidFill>
                    <a:latin typeface="Arial" panose="020B0604020202020204" pitchFamily="34" charset="0"/>
                    <a:ea typeface="Batang" pitchFamily="18" charset="-127"/>
                  </a:rPr>
                  <a:t>I</a:t>
                </a:r>
                <a:endParaRPr lang="en-US" altLang="ko-KR" sz="3000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39" name="TextBox 36"/>
          <p:cNvSpPr txBox="1">
            <a:spLocks noChangeArrowheads="1"/>
          </p:cNvSpPr>
          <p:nvPr/>
        </p:nvSpPr>
        <p:spPr bwMode="auto">
          <a:xfrm>
            <a:off x="1712243" y="850900"/>
            <a:ext cx="8286750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</a:rPr>
              <a:t>Repeat the problem solved earlier with iterative analysis, utilizing the piecewise-linear model. (Take V</a:t>
            </a:r>
            <a:r>
              <a:rPr lang="en-GB" altLang="en-US" sz="2000" baseline="-25000" dirty="0">
                <a:latin typeface="Arial" panose="020B0604020202020204" pitchFamily="34" charset="0"/>
              </a:rPr>
              <a:t>DD</a:t>
            </a:r>
            <a:r>
              <a:rPr lang="en-GB" altLang="en-US" sz="2000" dirty="0">
                <a:latin typeface="Arial" panose="020B0604020202020204" pitchFamily="34" charset="0"/>
              </a:rPr>
              <a:t> = 8 V R = 2 </a:t>
            </a:r>
            <a:r>
              <a:rPr lang="en-GB" altLang="en-US" sz="2000" dirty="0" err="1">
                <a:latin typeface="Arial" panose="020B0604020202020204" pitchFamily="34" charset="0"/>
              </a:rPr>
              <a:t>kΩ</a:t>
            </a:r>
            <a:r>
              <a:rPr lang="en-GB" altLang="en-US" sz="2000" dirty="0">
                <a:latin typeface="Arial" panose="020B0604020202020204" pitchFamily="34" charset="0"/>
              </a:rPr>
              <a:t> V</a:t>
            </a:r>
            <a:r>
              <a:rPr lang="en-GB" altLang="en-US" sz="2000" baseline="-25000" dirty="0">
                <a:latin typeface="Arial" panose="020B0604020202020204" pitchFamily="34" charset="0"/>
              </a:rPr>
              <a:t>DO</a:t>
            </a:r>
            <a:r>
              <a:rPr lang="en-GB" altLang="en-US" sz="2000" dirty="0">
                <a:latin typeface="Arial" panose="020B0604020202020204" pitchFamily="34" charset="0"/>
              </a:rPr>
              <a:t> = 0.65 V and </a:t>
            </a:r>
            <a:r>
              <a:rPr lang="en-GB" altLang="en-US" sz="2000" dirty="0" err="1">
                <a:latin typeface="Arial" panose="020B0604020202020204" pitchFamily="34" charset="0"/>
              </a:rPr>
              <a:t>r</a:t>
            </a:r>
            <a:r>
              <a:rPr lang="en-GB" altLang="en-US" sz="2000" baseline="-25000" dirty="0" err="1">
                <a:latin typeface="Arial" panose="020B0604020202020204" pitchFamily="34" charset="0"/>
              </a:rPr>
              <a:t>D</a:t>
            </a:r>
            <a:r>
              <a:rPr lang="en-GB" altLang="en-US" sz="2000" dirty="0">
                <a:latin typeface="Arial" panose="020B0604020202020204" pitchFamily="34" charset="0"/>
              </a:rPr>
              <a:t> = 30 Ω)  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40" name="Title 37"/>
          <p:cNvSpPr>
            <a:spLocks noGrp="1"/>
          </p:cNvSpPr>
          <p:nvPr>
            <p:ph type="title"/>
          </p:nvPr>
        </p:nvSpPr>
        <p:spPr>
          <a:xfrm>
            <a:off x="1724137" y="128587"/>
            <a:ext cx="7886700" cy="6223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Example Piece-Wise Model</a:t>
            </a:r>
          </a:p>
        </p:txBody>
      </p:sp>
      <p:sp>
        <p:nvSpPr>
          <p:cNvPr id="41" name="Rectangle 44"/>
          <p:cNvSpPr>
            <a:spLocks noChangeArrowheads="1"/>
          </p:cNvSpPr>
          <p:nvPr/>
        </p:nvSpPr>
        <p:spPr bwMode="auto">
          <a:xfrm>
            <a:off x="2234530" y="4037013"/>
            <a:ext cx="138113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2" name="Rectangle 47"/>
          <p:cNvSpPr>
            <a:spLocks noChangeArrowheads="1"/>
          </p:cNvSpPr>
          <p:nvPr/>
        </p:nvSpPr>
        <p:spPr bwMode="auto">
          <a:xfrm>
            <a:off x="2121818" y="4860925"/>
            <a:ext cx="1397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3" name="Rectangle 49"/>
          <p:cNvSpPr>
            <a:spLocks noChangeArrowheads="1"/>
          </p:cNvSpPr>
          <p:nvPr/>
        </p:nvSpPr>
        <p:spPr bwMode="auto">
          <a:xfrm>
            <a:off x="1094705" y="684213"/>
            <a:ext cx="13811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4" name="Rectangle 51"/>
          <p:cNvSpPr>
            <a:spLocks noChangeArrowheads="1"/>
          </p:cNvSpPr>
          <p:nvPr/>
        </p:nvSpPr>
        <p:spPr bwMode="auto">
          <a:xfrm>
            <a:off x="1094705" y="684213"/>
            <a:ext cx="13811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pic>
        <p:nvPicPr>
          <p:cNvPr id="4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153" y="1628775"/>
            <a:ext cx="4530725" cy="340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ctangle 2"/>
          <p:cNvSpPr>
            <a:spLocks noChangeArrowheads="1"/>
          </p:cNvSpPr>
          <p:nvPr/>
        </p:nvSpPr>
        <p:spPr bwMode="auto">
          <a:xfrm>
            <a:off x="1094705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3"/>
              <p:cNvSpPr txBox="1"/>
              <p:nvPr/>
            </p:nvSpPr>
            <p:spPr bwMode="auto">
              <a:xfrm>
                <a:off x="1498600" y="4662488"/>
                <a:ext cx="4024313" cy="784225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𝐷𝑂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8−0.65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2+0.03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=3.62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7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8600" y="4662488"/>
                <a:ext cx="4024313" cy="78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1094705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bject 5"/>
              <p:cNvSpPr txBox="1"/>
              <p:nvPr/>
            </p:nvSpPr>
            <p:spPr bwMode="auto">
              <a:xfrm>
                <a:off x="1558925" y="6162854"/>
                <a:ext cx="6096000" cy="501650"/>
              </a:xfrm>
              <a:prstGeom prst="rect">
                <a:avLst/>
              </a:prstGeom>
              <a:noFill/>
              <a:ln w="349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𝐷𝑂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=0.65+3.62×0.03=0.758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8925" y="6162854"/>
                <a:ext cx="6096000" cy="5016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49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6"/>
          <p:cNvSpPr>
            <a:spLocks noChangeArrowheads="1"/>
          </p:cNvSpPr>
          <p:nvPr/>
        </p:nvSpPr>
        <p:spPr bwMode="auto">
          <a:xfrm>
            <a:off x="1453480" y="5673725"/>
            <a:ext cx="3025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  <a:tab pos="2743200" algn="ctr"/>
                <a:tab pos="5486400" algn="r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  <a:tab pos="2743200" algn="ctr"/>
                <a:tab pos="5486400" algn="r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  <a:tab pos="2743200" algn="ctr"/>
                <a:tab pos="5486400" algn="r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  <a:tab pos="2743200" algn="ctr"/>
                <a:tab pos="5486400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457200" algn="l"/>
                <a:tab pos="2743200" algn="ctr"/>
                <a:tab pos="5486400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  <a:tab pos="2743200" algn="ctr"/>
                <a:tab pos="5486400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  <a:tab pos="2743200" algn="ctr"/>
                <a:tab pos="5486400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  <a:tab pos="2743200" algn="ctr"/>
                <a:tab pos="5486400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  <a:tab pos="2743200" algn="ctr"/>
                <a:tab pos="5486400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diode voltage can now be:</a:t>
            </a: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3709318" y="2727325"/>
            <a:ext cx="650875" cy="917575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206580" y="2246313"/>
            <a:ext cx="1598613" cy="27876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4360193" y="3019425"/>
            <a:ext cx="2846387" cy="188913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11"/>
          <p:cNvSpPr txBox="1">
            <a:spLocks noChangeArrowheads="1"/>
          </p:cNvSpPr>
          <p:nvPr/>
        </p:nvSpPr>
        <p:spPr bwMode="auto">
          <a:xfrm>
            <a:off x="1339180" y="4198938"/>
            <a:ext cx="43703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Kirchoff loop equation for the equivalent circuit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EEEB00-33E9-F7B7-1314-E5DD17DB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34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5">
            <a:extLst>
              <a:ext uri="{FF2B5EF4-FFF2-40B4-BE49-F238E27FC236}">
                <a16:creationId xmlns:a16="http://schemas.microsoft.com/office/drawing/2014/main" id="{F5F21E51-0F8E-AF76-84D4-D0DCA438B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8743" y="1441450"/>
            <a:ext cx="11744325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41CEFA88-AC94-C129-37B3-A75FFB14BF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45518" y="1835150"/>
            <a:ext cx="3490912" cy="2149475"/>
            <a:chOff x="2527" y="3968"/>
            <a:chExt cx="5500" cy="3168"/>
          </a:xfrm>
        </p:grpSpPr>
        <p:sp>
          <p:nvSpPr>
            <p:cNvPr id="4" name="AutoShape 34">
              <a:extLst>
                <a:ext uri="{FF2B5EF4-FFF2-40B4-BE49-F238E27FC236}">
                  <a16:creationId xmlns:a16="http://schemas.microsoft.com/office/drawing/2014/main" id="{F8317B9C-48F3-C430-AF6A-097D57E4FD8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527" y="4170"/>
              <a:ext cx="5500" cy="2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en-US"/>
            </a:p>
          </p:txBody>
        </p:sp>
        <p:grpSp>
          <p:nvGrpSpPr>
            <p:cNvPr id="5" name="Group 31">
              <a:extLst>
                <a:ext uri="{FF2B5EF4-FFF2-40B4-BE49-F238E27FC236}">
                  <a16:creationId xmlns:a16="http://schemas.microsoft.com/office/drawing/2014/main" id="{C0249962-BF3E-C708-0F3B-AC0D0E67CA6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594" y="5782"/>
              <a:ext cx="400" cy="420"/>
              <a:chOff x="3216" y="2176"/>
              <a:chExt cx="192" cy="196"/>
            </a:xfrm>
          </p:grpSpPr>
          <p:sp>
            <p:nvSpPr>
              <p:cNvPr id="35" name="AutoShape 33">
                <a:extLst>
                  <a:ext uri="{FF2B5EF4-FFF2-40B4-BE49-F238E27FC236}">
                    <a16:creationId xmlns:a16="http://schemas.microsoft.com/office/drawing/2014/main" id="{BF1F8EB6-C6A5-281C-7A99-DBD855C23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2" y="2176"/>
                <a:ext cx="160" cy="196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68580" tIns="34290" rIns="68580" bIns="3429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36" name="Line 32">
                <a:extLst>
                  <a:ext uri="{FF2B5EF4-FFF2-40B4-BE49-F238E27FC236}">
                    <a16:creationId xmlns:a16="http://schemas.microsoft.com/office/drawing/2014/main" id="{CE5DB391-67AC-EDDD-4031-1B4F041C28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2176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68580" tIns="34290" rIns="68580" bIns="34290"/>
              <a:lstStyle/>
              <a:p>
                <a:endParaRPr lang="en-US"/>
              </a:p>
            </p:txBody>
          </p:sp>
        </p:grpSp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id="{F295D31A-7AC3-F43E-0D3C-E0AD55D747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7" y="3968"/>
              <a:ext cx="5500" cy="3167"/>
              <a:chOff x="720" y="1250"/>
              <a:chExt cx="2640" cy="1478"/>
            </a:xfrm>
          </p:grpSpPr>
          <p:grpSp>
            <p:nvGrpSpPr>
              <p:cNvPr id="7" name="Group 5">
                <a:extLst>
                  <a:ext uri="{FF2B5EF4-FFF2-40B4-BE49-F238E27FC236}">
                    <a16:creationId xmlns:a16="http://schemas.microsoft.com/office/drawing/2014/main" id="{21A73D5A-9336-7BCB-7CAF-6C2CA30465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0" y="1250"/>
                <a:ext cx="2640" cy="1478"/>
                <a:chOff x="720" y="1250"/>
                <a:chExt cx="2640" cy="1478"/>
              </a:xfrm>
            </p:grpSpPr>
            <p:grpSp>
              <p:nvGrpSpPr>
                <p:cNvPr id="10" name="Group 8">
                  <a:extLst>
                    <a:ext uri="{FF2B5EF4-FFF2-40B4-BE49-F238E27FC236}">
                      <a16:creationId xmlns:a16="http://schemas.microsoft.com/office/drawing/2014/main" id="{3922B222-3483-3045-916A-5201383DBDD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0" y="1250"/>
                  <a:ext cx="2056" cy="1478"/>
                  <a:chOff x="840" y="1546"/>
                  <a:chExt cx="2056" cy="1478"/>
                </a:xfrm>
              </p:grpSpPr>
              <p:sp>
                <p:nvSpPr>
                  <p:cNvPr id="13" name="Text Box 30">
                    <a:extLst>
                      <a:ext uri="{FF2B5EF4-FFF2-40B4-BE49-F238E27FC236}">
                        <a16:creationId xmlns:a16="http://schemas.microsoft.com/office/drawing/2014/main" id="{79540FCC-DEB5-0A2B-9F06-2D708B52D10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0" y="2416"/>
                    <a:ext cx="432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BBE0E3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39927" tIns="19964" rIns="39927" bIns="19964"/>
                  <a:lstStyle/>
                  <a:p>
                    <a:pPr defTabSz="685800">
                      <a:defRPr/>
                    </a:pPr>
                    <a:r>
                      <a:rPr lang="en-US" altLang="ko-KR" sz="750" b="1" dirty="0">
                        <a:solidFill>
                          <a:srgbClr val="000000"/>
                        </a:solidFill>
                        <a:ea typeface="Batang" panose="02030600000101010101" pitchFamily="18" charset="-127"/>
                      </a:rPr>
                      <a:t> </a:t>
                    </a:r>
                    <a:r>
                      <a:rPr lang="en-US" altLang="ko-KR" b="1" dirty="0">
                        <a:solidFill>
                          <a:srgbClr val="000000"/>
                        </a:solidFill>
                        <a:ea typeface="Batang" panose="02030600000101010101" pitchFamily="18" charset="-127"/>
                      </a:rPr>
                      <a:t>V</a:t>
                    </a:r>
                    <a:r>
                      <a:rPr lang="en-US" altLang="ko-KR" b="1" baseline="-30000" dirty="0">
                        <a:solidFill>
                          <a:srgbClr val="000000"/>
                        </a:solidFill>
                        <a:ea typeface="Batang" panose="02030600000101010101" pitchFamily="18" charset="-127"/>
                      </a:rPr>
                      <a:t>DD</a:t>
                    </a:r>
                    <a:endParaRPr lang="en-US" altLang="ko-KR" sz="3000" dirty="0"/>
                  </a:p>
                </p:txBody>
              </p:sp>
              <p:grpSp>
                <p:nvGrpSpPr>
                  <p:cNvPr id="14" name="Group 9">
                    <a:extLst>
                      <a:ext uri="{FF2B5EF4-FFF2-40B4-BE49-F238E27FC236}">
                        <a16:creationId xmlns:a16="http://schemas.microsoft.com/office/drawing/2014/main" id="{ADF18CFB-9D96-3DEF-6FCE-9E3AC2268B5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152" y="1546"/>
                    <a:ext cx="1744" cy="1478"/>
                    <a:chOff x="1152" y="1530"/>
                    <a:chExt cx="1744" cy="1478"/>
                  </a:xfrm>
                </p:grpSpPr>
                <p:grpSp>
                  <p:nvGrpSpPr>
                    <p:cNvPr id="15" name="Group 13">
                      <a:extLst>
                        <a:ext uri="{FF2B5EF4-FFF2-40B4-BE49-F238E27FC236}">
                          <a16:creationId xmlns:a16="http://schemas.microsoft.com/office/drawing/2014/main" id="{2179B322-D31B-81F3-B60C-40048A19A0C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152" y="1824"/>
                      <a:ext cx="1744" cy="1184"/>
                      <a:chOff x="1376" y="1808"/>
                      <a:chExt cx="1744" cy="1184"/>
                    </a:xfrm>
                  </p:grpSpPr>
                  <p:grpSp>
                    <p:nvGrpSpPr>
                      <p:cNvPr id="19" name="Group 22">
                        <a:extLst>
                          <a:ext uri="{FF2B5EF4-FFF2-40B4-BE49-F238E27FC236}">
                            <a16:creationId xmlns:a16="http://schemas.microsoft.com/office/drawing/2014/main" id="{E1F56CCE-2B73-703A-5599-770ABEB0DF9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 rot="10800000">
                        <a:off x="2160" y="1808"/>
                        <a:ext cx="432" cy="144"/>
                        <a:chOff x="2520" y="12600"/>
                        <a:chExt cx="3600" cy="1260"/>
                      </a:xfrm>
                    </p:grpSpPr>
                    <p:sp>
                      <p:nvSpPr>
                        <p:cNvPr id="28" name="Line 29">
                          <a:extLst>
                            <a:ext uri="{FF2B5EF4-FFF2-40B4-BE49-F238E27FC236}">
                              <a16:creationId xmlns:a16="http://schemas.microsoft.com/office/drawing/2014/main" id="{EA53693D-25D4-9D3B-10AE-FF7AC973347B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2520" y="12600"/>
                          <a:ext cx="540" cy="54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lIns="68580" tIns="34290" rIns="68580" bIns="34290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29" name="Line 28">
                          <a:extLst>
                            <a:ext uri="{FF2B5EF4-FFF2-40B4-BE49-F238E27FC236}">
                              <a16:creationId xmlns:a16="http://schemas.microsoft.com/office/drawing/2014/main" id="{7B67757E-8586-5B96-7B8C-9515D3D300E6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3060" y="12600"/>
                          <a:ext cx="540" cy="126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lIns="68580" tIns="34290" rIns="68580" bIns="34290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0" name="Line 27">
                          <a:extLst>
                            <a:ext uri="{FF2B5EF4-FFF2-40B4-BE49-F238E27FC236}">
                              <a16:creationId xmlns:a16="http://schemas.microsoft.com/office/drawing/2014/main" id="{71066050-FE60-7C1A-2630-66938B3EB43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3600" y="12600"/>
                          <a:ext cx="540" cy="126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lIns="68580" tIns="34290" rIns="68580" bIns="34290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1" name="Line 26">
                          <a:extLst>
                            <a:ext uri="{FF2B5EF4-FFF2-40B4-BE49-F238E27FC236}">
                              <a16:creationId xmlns:a16="http://schemas.microsoft.com/office/drawing/2014/main" id="{441C8A22-2D23-E031-5ECF-0E783A50805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140" y="12600"/>
                          <a:ext cx="540" cy="126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lIns="68580" tIns="34290" rIns="68580" bIns="34290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2" name="Line 25">
                          <a:extLst>
                            <a:ext uri="{FF2B5EF4-FFF2-40B4-BE49-F238E27FC236}">
                              <a16:creationId xmlns:a16="http://schemas.microsoft.com/office/drawing/2014/main" id="{EC66E3E9-D463-09E4-4B82-75A9FC7F21BF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4680" y="12600"/>
                          <a:ext cx="540" cy="126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lIns="68580" tIns="34290" rIns="68580" bIns="34290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3" name="Line 24">
                          <a:extLst>
                            <a:ext uri="{FF2B5EF4-FFF2-40B4-BE49-F238E27FC236}">
                              <a16:creationId xmlns:a16="http://schemas.microsoft.com/office/drawing/2014/main" id="{8F6AE81F-7D9B-41FE-E5AC-4965714C21E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5220" y="12600"/>
                          <a:ext cx="540" cy="126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lIns="68580" tIns="34290" rIns="68580" bIns="34290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4" name="Line 23">
                          <a:extLst>
                            <a:ext uri="{FF2B5EF4-FFF2-40B4-BE49-F238E27FC236}">
                              <a16:creationId xmlns:a16="http://schemas.microsoft.com/office/drawing/2014/main" id="{487CFDAF-74B6-0A68-2C53-564B13384F49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5760" y="13140"/>
                          <a:ext cx="360" cy="72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lIns="68580" tIns="34290" rIns="68580" bIns="34290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20" name="Line 21">
                        <a:extLst>
                          <a:ext uri="{FF2B5EF4-FFF2-40B4-BE49-F238E27FC236}">
                            <a16:creationId xmlns:a16="http://schemas.microsoft.com/office/drawing/2014/main" id="{15ECCB9A-41B3-8A03-95BC-0AAA48CE476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376" y="2400"/>
                        <a:ext cx="576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lIns="68580" tIns="34290" rIns="68580" bIns="34290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1" name="Line 20">
                        <a:extLst>
                          <a:ext uri="{FF2B5EF4-FFF2-40B4-BE49-F238E27FC236}">
                            <a16:creationId xmlns:a16="http://schemas.microsoft.com/office/drawing/2014/main" id="{5FA7EFD7-4323-A8C1-BEEA-B177A31E351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488" y="2464"/>
                        <a:ext cx="336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lIns="68580" tIns="34290" rIns="68580" bIns="34290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2" name="Line 19">
                        <a:extLst>
                          <a:ext uri="{FF2B5EF4-FFF2-40B4-BE49-F238E27FC236}">
                            <a16:creationId xmlns:a16="http://schemas.microsoft.com/office/drawing/2014/main" id="{E18AC941-ECA1-8E78-499E-33E1662BB7D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80" y="1888"/>
                        <a:ext cx="480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lIns="68580" tIns="34290" rIns="68580" bIns="34290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" name="Line 18">
                        <a:extLst>
                          <a:ext uri="{FF2B5EF4-FFF2-40B4-BE49-F238E27FC236}">
                            <a16:creationId xmlns:a16="http://schemas.microsoft.com/office/drawing/2014/main" id="{B8301C3D-D78B-D430-AFA8-149114E7A5E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80" y="1888"/>
                        <a:ext cx="0" cy="512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lIns="68580" tIns="34290" rIns="68580" bIns="34290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4" name="Line 17">
                        <a:extLst>
                          <a:ext uri="{FF2B5EF4-FFF2-40B4-BE49-F238E27FC236}">
                            <a16:creationId xmlns:a16="http://schemas.microsoft.com/office/drawing/2014/main" id="{4103D1C1-B30F-0305-B035-37FC22A971C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80" y="2464"/>
                        <a:ext cx="0" cy="528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lIns="68580" tIns="34290" rIns="68580" bIns="34290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" name="Line 16">
                        <a:extLst>
                          <a:ext uri="{FF2B5EF4-FFF2-40B4-BE49-F238E27FC236}">
                            <a16:creationId xmlns:a16="http://schemas.microsoft.com/office/drawing/2014/main" id="{07CAAEEE-11C4-EC4A-F210-25FF7974541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80" y="2992"/>
                        <a:ext cx="1440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lIns="68580" tIns="34290" rIns="68580" bIns="34290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6" name="Line 15">
                        <a:extLst>
                          <a:ext uri="{FF2B5EF4-FFF2-40B4-BE49-F238E27FC236}">
                            <a16:creationId xmlns:a16="http://schemas.microsoft.com/office/drawing/2014/main" id="{0075C8CF-0855-900F-47FC-029AAA29BFC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112" y="1880"/>
                        <a:ext cx="0" cy="1104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lIns="68580" tIns="34290" rIns="68580" bIns="34290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7" name="Line 14">
                        <a:extLst>
                          <a:ext uri="{FF2B5EF4-FFF2-40B4-BE49-F238E27FC236}">
                            <a16:creationId xmlns:a16="http://schemas.microsoft.com/office/drawing/2014/main" id="{75FACE68-5B45-0A2A-32F0-A0AB0B6CDCA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584" y="1880"/>
                        <a:ext cx="528" cy="0"/>
                      </a:xfrm>
                      <a:prstGeom prst="line">
                        <a:avLst/>
                      </a:prstGeom>
                      <a:noFill/>
                      <a:ln w="2857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lIns="68580" tIns="34290" rIns="68580" bIns="34290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6" name="Text Box 12">
                      <a:extLst>
                        <a:ext uri="{FF2B5EF4-FFF2-40B4-BE49-F238E27FC236}">
                          <a16:creationId xmlns:a16="http://schemas.microsoft.com/office/drawing/2014/main" id="{475C30B3-6BC5-FC89-5CD5-7CE7C9F50D52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256" y="2200"/>
                      <a:ext cx="288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BBE0E3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39927" tIns="19964" rIns="39927" bIns="19964"/>
                    <a:lstStyle>
                      <a:lvl1pPr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ko-KR" sz="15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Batang" pitchFamily="18" charset="-127"/>
                        </a:rPr>
                        <a:t>+</a:t>
                      </a:r>
                      <a:endParaRPr lang="en-US" altLang="ko-KR" sz="21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" name="Text Box 11">
                      <a:extLst>
                        <a:ext uri="{FF2B5EF4-FFF2-40B4-BE49-F238E27FC236}">
                          <a16:creationId xmlns:a16="http://schemas.microsoft.com/office/drawing/2014/main" id="{60867AB7-08FC-2FA6-BA9C-1CCD5B48F25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280" y="2368"/>
                      <a:ext cx="288" cy="3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BBE0E3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39927" tIns="19964" rIns="39927" bIns="19964"/>
                    <a:lstStyle>
                      <a:lvl1pPr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ko-KR" sz="2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Batang" pitchFamily="18" charset="-127"/>
                        </a:rPr>
                        <a:t>-</a:t>
                      </a:r>
                      <a:endParaRPr lang="en-US" altLang="ko-KR" sz="24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" name="Text Box 10">
                      <a:extLst>
                        <a:ext uri="{FF2B5EF4-FFF2-40B4-BE49-F238E27FC236}">
                          <a16:creationId xmlns:a16="http://schemas.microsoft.com/office/drawing/2014/main" id="{F4D0E25D-8714-C090-1910-C0ACA9BB487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840" y="1530"/>
                      <a:ext cx="720" cy="3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BBE0E3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39927" tIns="19964" rIns="39927" bIns="19964"/>
                    <a:lstStyle>
                      <a:lvl1pPr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3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–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spcBef>
                          <a:spcPct val="20000"/>
                        </a:spcBef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Batang" pitchFamily="18" charset="-127"/>
                        </a:rPr>
                        <a:t>R </a:t>
                      </a:r>
                      <a:endParaRPr lang="en-US" altLang="ko-KR" sz="3000"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sp>
              <p:nvSpPr>
                <p:cNvPr id="11" name="Line 7">
                  <a:extLst>
                    <a:ext uri="{FF2B5EF4-FFF2-40B4-BE49-F238E27FC236}">
                      <a16:creationId xmlns:a16="http://schemas.microsoft.com/office/drawing/2014/main" id="{736FEC69-A021-7543-93BC-FCB96A5AB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4" y="1616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68580" tIns="34290" rIns="68580" bIns="34290"/>
                <a:lstStyle/>
                <a:p>
                  <a:endParaRPr lang="en-US"/>
                </a:p>
              </p:txBody>
            </p:sp>
            <p:sp>
              <p:nvSpPr>
                <p:cNvPr id="12" name="Text Box 6">
                  <a:extLst>
                    <a:ext uri="{FF2B5EF4-FFF2-40B4-BE49-F238E27FC236}">
                      <a16:creationId xmlns:a16="http://schemas.microsoft.com/office/drawing/2014/main" id="{96A86362-C5FF-3EEC-A5AB-A212E98777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36" y="1392"/>
                  <a:ext cx="624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BE0E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9927" tIns="19964" rIns="39927" bIns="19964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8" name="Text Box 4">
                <a:extLst>
                  <a:ext uri="{FF2B5EF4-FFF2-40B4-BE49-F238E27FC236}">
                    <a16:creationId xmlns:a16="http://schemas.microsoft.com/office/drawing/2014/main" id="{B3CB32DA-A189-5B37-3F10-721DFAB095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48" y="2088"/>
                <a:ext cx="3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9927" tIns="19964" rIns="39927" bIns="19964"/>
              <a:lstStyle>
                <a:lvl1pPr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ko-KR" sz="15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Batang" pitchFamily="18" charset="-127"/>
                  </a:rPr>
                  <a:t>V</a:t>
                </a:r>
                <a:r>
                  <a:rPr lang="en-US" altLang="ko-KR" sz="1500" b="1" baseline="-30000" dirty="0">
                    <a:solidFill>
                      <a:srgbClr val="000000"/>
                    </a:solidFill>
                    <a:latin typeface="Arial" panose="020B0604020202020204" pitchFamily="34" charset="0"/>
                    <a:ea typeface="Batang" pitchFamily="18" charset="-127"/>
                  </a:rPr>
                  <a:t>D</a:t>
                </a:r>
                <a:endParaRPr lang="en-US" altLang="ko-KR" sz="33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9" name="Text Box 3">
                <a:extLst>
                  <a:ext uri="{FF2B5EF4-FFF2-40B4-BE49-F238E27FC236}">
                    <a16:creationId xmlns:a16="http://schemas.microsoft.com/office/drawing/2014/main" id="{E21111B2-E08F-DEBE-C15D-B47C835E3B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6" y="1512"/>
                <a:ext cx="2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9927" tIns="19964" rIns="39927" bIns="19964"/>
              <a:lstStyle>
                <a:lvl1pPr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defTabSz="6858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ko-KR" sz="1800" b="1">
                    <a:solidFill>
                      <a:srgbClr val="000000"/>
                    </a:solidFill>
                    <a:latin typeface="Arial" panose="020B0604020202020204" pitchFamily="34" charset="0"/>
                    <a:ea typeface="Batang" pitchFamily="18" charset="-127"/>
                  </a:rPr>
                  <a:t>I</a:t>
                </a:r>
                <a:endParaRPr lang="en-US" altLang="ko-KR" sz="3000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5A507C0-B484-01CA-14C0-09523506F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2243" y="850900"/>
            <a:ext cx="8286750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</a:rPr>
              <a:t>Repeat the problem solved earlier with iterative analysis, utilizing the piecewise-linear model. (Take V</a:t>
            </a:r>
            <a:r>
              <a:rPr lang="en-GB" altLang="en-US" sz="2000" baseline="-25000" dirty="0">
                <a:latin typeface="Arial" panose="020B0604020202020204" pitchFamily="34" charset="0"/>
              </a:rPr>
              <a:t>DD</a:t>
            </a:r>
            <a:r>
              <a:rPr lang="en-GB" altLang="en-US" sz="2000" dirty="0">
                <a:latin typeface="Arial" panose="020B0604020202020204" pitchFamily="34" charset="0"/>
              </a:rPr>
              <a:t> = 20 V  R = 470 Ω  V</a:t>
            </a:r>
            <a:r>
              <a:rPr lang="en-GB" altLang="en-US" sz="2000" baseline="-25000" dirty="0">
                <a:latin typeface="Arial" panose="020B0604020202020204" pitchFamily="34" charset="0"/>
              </a:rPr>
              <a:t>DO</a:t>
            </a:r>
            <a:r>
              <a:rPr lang="en-GB" altLang="en-US" sz="2000" dirty="0">
                <a:latin typeface="Arial" panose="020B0604020202020204" pitchFamily="34" charset="0"/>
              </a:rPr>
              <a:t> = 0.65 V and </a:t>
            </a:r>
            <a:r>
              <a:rPr lang="en-GB" altLang="en-US" sz="2000" dirty="0" err="1">
                <a:latin typeface="Arial" panose="020B0604020202020204" pitchFamily="34" charset="0"/>
              </a:rPr>
              <a:t>r</a:t>
            </a:r>
            <a:r>
              <a:rPr lang="en-GB" altLang="en-US" sz="2000" baseline="-25000" dirty="0" err="1">
                <a:latin typeface="Arial" panose="020B0604020202020204" pitchFamily="34" charset="0"/>
              </a:rPr>
              <a:t>D</a:t>
            </a:r>
            <a:r>
              <a:rPr lang="en-GB" altLang="en-US" sz="2000" dirty="0">
                <a:latin typeface="Arial" panose="020B0604020202020204" pitchFamily="34" charset="0"/>
              </a:rPr>
              <a:t> = 20 Ω)  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6BC1048B-423E-6965-EFAC-4510BCEEA5E2}"/>
              </a:ext>
            </a:extLst>
          </p:cNvPr>
          <p:cNvSpPr txBox="1">
            <a:spLocks/>
          </p:cNvSpPr>
          <p:nvPr/>
        </p:nvSpPr>
        <p:spPr>
          <a:xfrm>
            <a:off x="1724137" y="128587"/>
            <a:ext cx="7886700" cy="6223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Example Piece-Wise Model</a:t>
            </a:r>
          </a:p>
        </p:txBody>
      </p:sp>
      <p:sp>
        <p:nvSpPr>
          <p:cNvPr id="39" name="Rectangle 44">
            <a:extLst>
              <a:ext uri="{FF2B5EF4-FFF2-40B4-BE49-F238E27FC236}">
                <a16:creationId xmlns:a16="http://schemas.microsoft.com/office/drawing/2014/main" id="{22E4C4AC-FCDB-22EE-ADCC-617858C11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4530" y="4037013"/>
            <a:ext cx="138113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0" name="Rectangle 47">
            <a:extLst>
              <a:ext uri="{FF2B5EF4-FFF2-40B4-BE49-F238E27FC236}">
                <a16:creationId xmlns:a16="http://schemas.microsoft.com/office/drawing/2014/main" id="{1F41E183-C598-0E9A-A9EC-BA70941A2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1818" y="4860925"/>
            <a:ext cx="1397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1" name="Rectangle 49">
            <a:extLst>
              <a:ext uri="{FF2B5EF4-FFF2-40B4-BE49-F238E27FC236}">
                <a16:creationId xmlns:a16="http://schemas.microsoft.com/office/drawing/2014/main" id="{30069002-59AD-27EE-BD85-20E79CF09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705" y="684213"/>
            <a:ext cx="13811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2" name="Rectangle 51">
            <a:extLst>
              <a:ext uri="{FF2B5EF4-FFF2-40B4-BE49-F238E27FC236}">
                <a16:creationId xmlns:a16="http://schemas.microsoft.com/office/drawing/2014/main" id="{12513155-215C-AC40-2EC6-4AA48BE65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705" y="684213"/>
            <a:ext cx="13811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CE59ABBD-B8D6-A333-AC09-8041CD061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705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bject 3">
                <a:extLst>
                  <a:ext uri="{FF2B5EF4-FFF2-40B4-BE49-F238E27FC236}">
                    <a16:creationId xmlns:a16="http://schemas.microsoft.com/office/drawing/2014/main" id="{BBAB3E07-FCFB-A24F-65A9-170D18782B23}"/>
                  </a:ext>
                </a:extLst>
              </p:cNvPr>
              <p:cNvSpPr txBox="1"/>
              <p:nvPr/>
            </p:nvSpPr>
            <p:spPr bwMode="auto">
              <a:xfrm>
                <a:off x="1558925" y="4605338"/>
                <a:ext cx="4772602" cy="784225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𝐷𝑂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−0.65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470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0.039 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39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Object 3">
                <a:extLst>
                  <a:ext uri="{FF2B5EF4-FFF2-40B4-BE49-F238E27FC236}">
                    <a16:creationId xmlns:a16="http://schemas.microsoft.com/office/drawing/2014/main" id="{BBAB3E07-FCFB-A24F-65A9-170D18782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8925" y="4605338"/>
                <a:ext cx="4772602" cy="784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">
            <a:extLst>
              <a:ext uri="{FF2B5EF4-FFF2-40B4-BE49-F238E27FC236}">
                <a16:creationId xmlns:a16="http://schemas.microsoft.com/office/drawing/2014/main" id="{6259DFE1-B44A-D0C1-845E-F44DD345F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705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5">
                <a:extLst>
                  <a:ext uri="{FF2B5EF4-FFF2-40B4-BE49-F238E27FC236}">
                    <a16:creationId xmlns:a16="http://schemas.microsoft.com/office/drawing/2014/main" id="{FCCEB1C5-5865-C473-1DCE-CB3B9C96CD2A}"/>
                  </a:ext>
                </a:extLst>
              </p:cNvPr>
              <p:cNvSpPr txBox="1"/>
              <p:nvPr/>
            </p:nvSpPr>
            <p:spPr bwMode="auto">
              <a:xfrm>
                <a:off x="1558925" y="6162854"/>
                <a:ext cx="6096000" cy="501650"/>
              </a:xfrm>
              <a:prstGeom prst="rect">
                <a:avLst/>
              </a:prstGeom>
              <a:noFill/>
              <a:ln w="349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𝐷𝑂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=0.65+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0.039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1.43 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Object 5">
                <a:extLst>
                  <a:ext uri="{FF2B5EF4-FFF2-40B4-BE49-F238E27FC236}">
                    <a16:creationId xmlns:a16="http://schemas.microsoft.com/office/drawing/2014/main" id="{FCCEB1C5-5865-C473-1DCE-CB3B9C96C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8925" y="6162854"/>
                <a:ext cx="6096000" cy="501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49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6">
            <a:extLst>
              <a:ext uri="{FF2B5EF4-FFF2-40B4-BE49-F238E27FC236}">
                <a16:creationId xmlns:a16="http://schemas.microsoft.com/office/drawing/2014/main" id="{551BD7EA-9DA9-3F4F-124E-776B9FDB1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3480" y="5673725"/>
            <a:ext cx="3025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  <a:tab pos="2743200" algn="ctr"/>
                <a:tab pos="5486400" algn="r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  <a:tab pos="2743200" algn="ctr"/>
                <a:tab pos="5486400" algn="r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  <a:tab pos="2743200" algn="ctr"/>
                <a:tab pos="5486400" algn="r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  <a:tab pos="2743200" algn="ctr"/>
                <a:tab pos="5486400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457200" algn="l"/>
                <a:tab pos="2743200" algn="ctr"/>
                <a:tab pos="5486400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  <a:tab pos="2743200" algn="ctr"/>
                <a:tab pos="5486400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  <a:tab pos="2743200" algn="ctr"/>
                <a:tab pos="5486400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  <a:tab pos="2743200" algn="ctr"/>
                <a:tab pos="5486400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  <a:tab pos="2743200" algn="ctr"/>
                <a:tab pos="5486400" algn="r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diode voltage can now be:</a:t>
            </a: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11">
            <a:extLst>
              <a:ext uri="{FF2B5EF4-FFF2-40B4-BE49-F238E27FC236}">
                <a16:creationId xmlns:a16="http://schemas.microsoft.com/office/drawing/2014/main" id="{BEC84B76-B274-168C-2B32-547D4D130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9180" y="4198938"/>
            <a:ext cx="43703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Kirchoff loop equation for the equivalent circuit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4CF99E9B-B571-BB9B-1168-2E09489CD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24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4AE22-2321-CB40-58AC-C29AC9DDDB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VOLTAGE DROP OR CONSTANT DROP MODEL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71921-035A-8E04-DB45-4E2A52E4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69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6"/>
          <p:cNvSpPr txBox="1">
            <a:spLocks noChangeArrowheads="1"/>
          </p:cNvSpPr>
          <p:nvPr/>
        </p:nvSpPr>
        <p:spPr bwMode="auto">
          <a:xfrm>
            <a:off x="1561228" y="939599"/>
            <a:ext cx="74056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Determine the current I</a:t>
            </a:r>
            <a:r>
              <a:rPr lang="en-GB" altLang="en-US" sz="1800" baseline="-25000" dirty="0">
                <a:latin typeface="Arial" panose="020B0604020202020204" pitchFamily="34" charset="0"/>
              </a:rPr>
              <a:t>D</a:t>
            </a:r>
            <a:r>
              <a:rPr lang="en-GB" altLang="en-US" sz="1800" dirty="0">
                <a:latin typeface="Arial" panose="020B0604020202020204" pitchFamily="34" charset="0"/>
              </a:rPr>
              <a:t> and the diode voltage V</a:t>
            </a:r>
            <a:r>
              <a:rPr lang="en-GB" altLang="en-US" sz="1800" baseline="-25000" dirty="0">
                <a:latin typeface="Arial" panose="020B0604020202020204" pitchFamily="34" charset="0"/>
              </a:rPr>
              <a:t>D</a:t>
            </a:r>
            <a:r>
              <a:rPr lang="en-GB" altLang="en-US" sz="1800" dirty="0">
                <a:latin typeface="Arial" panose="020B0604020202020204" pitchFamily="34" charset="0"/>
              </a:rPr>
              <a:t> for the circuit in Figure 5. With V = 7 V and R = 3 k</a:t>
            </a:r>
            <a:r>
              <a:rPr lang="en-GB" altLang="en-US" sz="1800" dirty="0">
                <a:latin typeface="Arial" panose="020B0604020202020204" pitchFamily="34" charset="0"/>
                <a:sym typeface="Symbol" panose="05050102010706020507" pitchFamily="18" charset="2"/>
              </a:rPr>
              <a:t></a:t>
            </a:r>
            <a:r>
              <a:rPr lang="en-GB" altLang="en-US" sz="1800" dirty="0">
                <a:latin typeface="Arial" panose="020B0604020202020204" pitchFamily="34" charset="0"/>
              </a:rPr>
              <a:t>. 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5" name="Rectangle 44"/>
          <p:cNvSpPr>
            <a:spLocks noChangeArrowheads="1"/>
          </p:cNvSpPr>
          <p:nvPr/>
        </p:nvSpPr>
        <p:spPr bwMode="auto">
          <a:xfrm>
            <a:off x="2105740" y="3908224"/>
            <a:ext cx="138113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" name="Rectangle 47"/>
          <p:cNvSpPr>
            <a:spLocks noChangeArrowheads="1"/>
          </p:cNvSpPr>
          <p:nvPr/>
        </p:nvSpPr>
        <p:spPr bwMode="auto">
          <a:xfrm>
            <a:off x="1993028" y="4732136"/>
            <a:ext cx="1397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0" t="13107" b="16203"/>
          <a:stretch>
            <a:fillRect/>
          </a:stretch>
        </p:blipFill>
        <p:spPr bwMode="auto">
          <a:xfrm>
            <a:off x="4583828" y="2068311"/>
            <a:ext cx="3114675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659653" y="4382886"/>
            <a:ext cx="72088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Let’s solve the same problem using the constant-drop-voltage model.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We obtain;</a:t>
            </a:r>
          </a:p>
        </p:txBody>
      </p:sp>
      <p:sp>
        <p:nvSpPr>
          <p:cNvPr id="9" name="Oval 8"/>
          <p:cNvSpPr/>
          <p:nvPr/>
        </p:nvSpPr>
        <p:spPr>
          <a:xfrm>
            <a:off x="3545603" y="2881111"/>
            <a:ext cx="585787" cy="8540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001465" y="2558849"/>
            <a:ext cx="765175" cy="149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Arrow Connector 10"/>
          <p:cNvCxnSpPr>
            <a:stCxn id="9" idx="6"/>
          </p:cNvCxnSpPr>
          <p:nvPr/>
        </p:nvCxnSpPr>
        <p:spPr>
          <a:xfrm flipV="1">
            <a:off x="4131390" y="3162099"/>
            <a:ext cx="1870075" cy="14605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7"/>
              <p:cNvSpPr txBox="1"/>
              <p:nvPr/>
            </p:nvSpPr>
            <p:spPr bwMode="auto">
              <a:xfrm>
                <a:off x="2794000" y="5365750"/>
                <a:ext cx="4598988" cy="89217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−0.7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7−0.7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=2.1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94000" y="5365750"/>
                <a:ext cx="4598988" cy="8921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37"/>
          <p:cNvSpPr>
            <a:spLocks noGrp="1"/>
          </p:cNvSpPr>
          <p:nvPr>
            <p:ph type="title"/>
          </p:nvPr>
        </p:nvSpPr>
        <p:spPr>
          <a:xfrm>
            <a:off x="1528427" y="226812"/>
            <a:ext cx="7886700" cy="6223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Example Voltage Drop Model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A608A3-1340-1C26-A09C-296DA55C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6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F3CDA-9522-0B0A-9B6E-2C9D191E8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BIPOLAR JUNCTION TRANSISTOR ( BJT)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B1E550-9255-6A96-4CBB-BB671FF5A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0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CB859-17FE-F820-1B8C-BD0F4F8D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SEMICONDUCTORS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3DE55-916C-7DF0-465A-0524451BD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READ EVERYTHING ABOUT SEMICONDUCTORS IN THE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6818B-A45D-6612-F5CA-EE33D62B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23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B581093-9326-74C9-AEBE-94277B40E542}"/>
              </a:ext>
            </a:extLst>
          </p:cNvPr>
          <p:cNvSpPr txBox="1">
            <a:spLocks noChangeArrowheads="1"/>
          </p:cNvSpPr>
          <p:nvPr/>
        </p:nvSpPr>
        <p:spPr>
          <a:xfrm>
            <a:off x="1496291" y="10270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/>
              <a:t>QUESTION 1</a:t>
            </a:r>
          </a:p>
        </p:txBody>
      </p:sp>
      <p:pic>
        <p:nvPicPr>
          <p:cNvPr id="3" name="Picture 3" descr="sedr42021_0515a">
            <a:extLst>
              <a:ext uri="{FF2B5EF4-FFF2-40B4-BE49-F238E27FC236}">
                <a16:creationId xmlns:a16="http://schemas.microsoft.com/office/drawing/2014/main" id="{67C2EA0B-48BC-7443-5980-21D736F69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908" y="102705"/>
            <a:ext cx="1800225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3F0C1FCC-8DBC-C664-5106-ACAA14091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759" y="745642"/>
            <a:ext cx="5791200" cy="208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z="240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npn</a:t>
            </a: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transistor has beta=100 and exhibits an </a:t>
            </a:r>
            <a:r>
              <a:rPr lang="en-US" altLang="en-US" sz="240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Ic</a:t>
            </a: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=1mA at V</a:t>
            </a:r>
            <a:r>
              <a:rPr lang="en-US" altLang="en-US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BE</a:t>
            </a: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=0.7V. Design the circuit so that a current of 2mA flows through collector and a voltage of +5V appears at the collector. 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5000"/>
              </a:lnSpc>
              <a:spcBef>
                <a:spcPct val="0"/>
              </a:spcBef>
              <a:buFontTx/>
              <a:buNone/>
            </a:pPr>
            <a:endParaRPr lang="en-US" altLang="en-US" sz="1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5000"/>
              </a:lnSpc>
              <a:spcBef>
                <a:spcPct val="0"/>
              </a:spcBef>
              <a:buFontTx/>
              <a:buNone/>
            </a:pPr>
            <a:endParaRPr lang="en-US" altLang="en-US" sz="1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66B25B-F694-13E7-1D05-539C057228A8}"/>
                  </a:ext>
                </a:extLst>
              </p:cNvPr>
              <p:cNvSpPr txBox="1"/>
              <p:nvPr/>
            </p:nvSpPr>
            <p:spPr>
              <a:xfrm>
                <a:off x="1129867" y="2826855"/>
                <a:ext cx="361603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dirty="0"/>
                  <a:t> = 2 k</a:t>
                </a:r>
                <a:r>
                  <a:rPr lang="en-GB" altLang="en-US" dirty="0">
                    <a:latin typeface="Arial" panose="020B0604020202020204" pitchFamily="34" charset="0"/>
                  </a:rPr>
                  <a:t>Ω </a:t>
                </a:r>
                <a:endParaRPr lang="en-US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sub>
                    </m:sSub>
                  </m:oMath>
                </a14:m>
                <a:r>
                  <a:rPr lang="en-US" dirty="0"/>
                  <a:t> = 7.079 k</a:t>
                </a:r>
                <a:r>
                  <a:rPr lang="en-GB" altLang="en-US" dirty="0">
                    <a:latin typeface="Arial" panose="020B0604020202020204" pitchFamily="34" charset="0"/>
                  </a:rPr>
                  <a:t>Ω </a:t>
                </a:r>
                <a:endParaRPr lang="en-US" dirty="0"/>
              </a:p>
              <a:p>
                <a:pPr/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66B25B-F694-13E7-1D05-539C05722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867" y="2826855"/>
                <a:ext cx="3616036" cy="923330"/>
              </a:xfrm>
              <a:prstGeom prst="rect">
                <a:avLst/>
              </a:prstGeom>
              <a:blipFill>
                <a:blip r:embed="rId3"/>
                <a:stretch>
                  <a:fillRect t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8C60C-7FA7-D5DE-9C21-C3170AFFB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47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43BB88A-1611-27ED-24EC-10A5818263F1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/>
              <a:t>QUESTION 2</a:t>
            </a:r>
          </a:p>
        </p:txBody>
      </p:sp>
      <p:pic>
        <p:nvPicPr>
          <p:cNvPr id="3" name="Picture 3" descr="sedr42021_e0510">
            <a:extLst>
              <a:ext uri="{FF2B5EF4-FFF2-40B4-BE49-F238E27FC236}">
                <a16:creationId xmlns:a16="http://schemas.microsoft.com/office/drawing/2014/main" id="{3ECE02EC-488F-32C8-2C6F-9AB2E2B01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782" y="846138"/>
            <a:ext cx="2265363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EA22FAF5-82A1-EF8E-2BCD-A4471D436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236663"/>
            <a:ext cx="57912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The voltage at the emitter was measured and found to be -0.7V. If beta=50, find I</a:t>
            </a:r>
            <a:r>
              <a:rPr lang="en-US" alt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, I</a:t>
            </a:r>
            <a:r>
              <a:rPr lang="en-US" alt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, I</a:t>
            </a:r>
            <a:r>
              <a:rPr lang="en-US" alt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and V</a:t>
            </a:r>
            <a:r>
              <a:rPr lang="en-US" alt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Tx/>
              <a:buNone/>
            </a:pPr>
            <a:endParaRPr lang="en-US" altLang="en-US" sz="1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EB72D14-516C-8436-26A3-9229E8C6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BB4771-3B94-4E26-A583-EBE3C270594F}" type="slidenum">
              <a:rPr lang="en-GB" altLang="en-US"/>
              <a:pPr/>
              <a:t>21</a:t>
            </a:fld>
            <a:endParaRPr lang="en-GB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91D138-1577-80A7-DB50-63085D57B419}"/>
                  </a:ext>
                </a:extLst>
              </p:cNvPr>
              <p:cNvSpPr txBox="1"/>
              <p:nvPr/>
            </p:nvSpPr>
            <p:spPr>
              <a:xfrm>
                <a:off x="858983" y="3231267"/>
                <a:ext cx="36160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sub>
                    </m:sSub>
                  </m:oMath>
                </a14:m>
                <a:r>
                  <a:rPr lang="en-US" dirty="0"/>
                  <a:t> = 0.93 mA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dirty="0"/>
                  <a:t> = 0.0182 mA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US" dirty="0"/>
                  <a:t>= 0.911 mA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= 5.445 V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91D138-1577-80A7-DB50-63085D57B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83" y="3231267"/>
                <a:ext cx="3616036" cy="1200329"/>
              </a:xfrm>
              <a:prstGeom prst="rect">
                <a:avLst/>
              </a:prstGeom>
              <a:blipFill>
                <a:blip r:embed="rId3"/>
                <a:stretch>
                  <a:fillRect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376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AC3FD5A-0735-299D-B2E1-7C1EFF85FEC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/>
              <a:t>QUESTION 3</a:t>
            </a:r>
          </a:p>
        </p:txBody>
      </p:sp>
      <p:pic>
        <p:nvPicPr>
          <p:cNvPr id="3" name="Picture 3" descr="sedr42021_0515a">
            <a:extLst>
              <a:ext uri="{FF2B5EF4-FFF2-40B4-BE49-F238E27FC236}">
                <a16:creationId xmlns:a16="http://schemas.microsoft.com/office/drawing/2014/main" id="{727D57C6-A20C-2A5D-67EF-413529FD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324" y="605559"/>
            <a:ext cx="1800225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91360397-AC96-8285-1E85-0862AB6AA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1299368"/>
            <a:ext cx="5791200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z="240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npn</a:t>
            </a: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transistor has beta=100 and emitter current, I</a:t>
            </a:r>
            <a:r>
              <a:rPr lang="en-US" altLang="en-US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= 4.3 mA what is the value of the base current?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Tx/>
              <a:buNone/>
            </a:pPr>
            <a:endParaRPr lang="en-US" altLang="en-US" sz="1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Tx/>
              <a:buNone/>
            </a:pPr>
            <a:endParaRPr lang="en-US" altLang="en-US" sz="1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41CB6B0-5954-1487-C1DF-568C1E35C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FE88C9-9A57-46F7-8743-66779E83405A}" type="slidenum">
              <a:rPr lang="en-GB" altLang="en-US"/>
              <a:pPr/>
              <a:t>22</a:t>
            </a:fld>
            <a:endParaRPr lang="en-GB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741461-D1B3-0136-E732-FA84296C988E}"/>
                  </a:ext>
                </a:extLst>
              </p:cNvPr>
              <p:cNvSpPr txBox="1"/>
              <p:nvPr/>
            </p:nvSpPr>
            <p:spPr>
              <a:xfrm>
                <a:off x="858983" y="3231267"/>
                <a:ext cx="36160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dirty="0"/>
                  <a:t> = 0.0427 mA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741461-D1B3-0136-E732-FA84296C9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83" y="3231267"/>
                <a:ext cx="3616036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393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CEDFAE5-118D-5B0D-D5CC-6118B94B241D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/>
              <a:t>QUESTION 4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82CFFF6-172C-B8B6-2651-03DB4461D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31900"/>
            <a:ext cx="6781800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en-US" b="1">
                <a:solidFill>
                  <a:srgbClr val="000000"/>
                </a:solidFill>
                <a:latin typeface="Times New Roman" panose="02020603050405020304" pitchFamily="18" charset="0"/>
              </a:rPr>
              <a:t>=200k</a:t>
            </a:r>
            <a:r>
              <a:rPr lang="el-GR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=1k</a:t>
            </a:r>
            <a:r>
              <a:rPr lang="el-GR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Ω</a:t>
            </a: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1400" b="1">
                <a:solidFill>
                  <a:srgbClr val="000000"/>
                </a:solidFill>
                <a:latin typeface="Times New Roman" panose="02020603050405020304" pitchFamily="18" charset="0"/>
              </a:rPr>
              <a:t>CC</a:t>
            </a: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=15V, beta=100. Solve for I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and V</a:t>
            </a:r>
            <a:r>
              <a:rPr lang="en-US" altLang="en-US" sz="1600" b="1">
                <a:solidFill>
                  <a:srgbClr val="000000"/>
                </a:solidFill>
                <a:latin typeface="Times New Roman" panose="02020603050405020304" pitchFamily="18" charset="0"/>
              </a:rPr>
              <a:t>CE</a:t>
            </a:r>
            <a:endParaRPr lang="el-GR" altLang="en-US" sz="24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Tx/>
              <a:buAutoNum type="alphaLcParenR"/>
            </a:pPr>
            <a:endParaRPr lang="en-US" altLang="en-US" sz="14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Tx/>
              <a:buAutoNum type="alphaLcParenR"/>
            </a:pPr>
            <a:endParaRPr lang="en-US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Tx/>
              <a:buAutoNum type="alphaLcParenR"/>
            </a:pPr>
            <a:endParaRPr lang="en-US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C9F33D5-A9D1-1F75-FAF9-F88EC8545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516" y="1252682"/>
            <a:ext cx="1973263" cy="480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CD1D00E8-1506-736B-2F36-C1F3B652B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6029FD-DDBF-4853-A2A7-C35C2114EC37}" type="slidenum">
              <a:rPr lang="en-GB" altLang="en-US"/>
              <a:pPr/>
              <a:t>23</a:t>
            </a:fld>
            <a:endParaRPr lang="en-GB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A2A575-AED0-CC36-D2CA-30FDB7469BD3}"/>
                  </a:ext>
                </a:extLst>
              </p:cNvPr>
              <p:cNvSpPr txBox="1"/>
              <p:nvPr/>
            </p:nvSpPr>
            <p:spPr>
              <a:xfrm>
                <a:off x="775855" y="3231267"/>
                <a:ext cx="36160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US" dirty="0"/>
                  <a:t>= 0.0715 mA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𝑪𝑬</m:t>
                        </m:r>
                      </m:sub>
                    </m:sSub>
                  </m:oMath>
                </a14:m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= 7.85 V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A2A575-AED0-CC36-D2CA-30FDB7469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55" y="3231267"/>
                <a:ext cx="3616036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24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entation2">
            <a:extLst>
              <a:ext uri="{FF2B5EF4-FFF2-40B4-BE49-F238E27FC236}">
                <a16:creationId xmlns:a16="http://schemas.microsoft.com/office/drawing/2014/main" id="{5E2BCA2E-5F02-1F95-6592-9C968D834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9" t="15555" r="61137" b="26805"/>
          <a:stretch>
            <a:fillRect/>
          </a:stretch>
        </p:blipFill>
        <p:spPr bwMode="auto">
          <a:xfrm>
            <a:off x="6733309" y="1793079"/>
            <a:ext cx="458787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AD4A6B-37D8-4148-2C06-8FB658A7E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421" y="1054098"/>
            <a:ext cx="80645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In the circuit shown below, measurement indicates V</a:t>
            </a:r>
            <a:r>
              <a:rPr lang="en-US" altLang="en-US" sz="2400" baseline="-25000" dirty="0"/>
              <a:t>B</a:t>
            </a:r>
            <a:r>
              <a:rPr lang="en-US" altLang="en-US" sz="2400" dirty="0"/>
              <a:t> to be +1.0V and V</a:t>
            </a:r>
            <a:r>
              <a:rPr lang="en-US" altLang="en-US" sz="2400" baseline="-25000" dirty="0"/>
              <a:t>E</a:t>
            </a:r>
            <a:r>
              <a:rPr lang="en-US" altLang="en-US" sz="2400" dirty="0"/>
              <a:t> to be  +1.7V. What is </a:t>
            </a:r>
            <a:r>
              <a:rPr lang="en-US" altLang="en-US" sz="2400" dirty="0">
                <a:sym typeface="Symbol" panose="05050102010706020507" pitchFamily="18" charset="2"/>
              </a:rPr>
              <a:t></a:t>
            </a:r>
            <a:r>
              <a:rPr lang="en-US" altLang="en-US" sz="2400" dirty="0"/>
              <a:t> for this transistor?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6CA8BA1-025E-D0C7-ACE6-C770988E4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3309" y="580188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3AAA85-9BF7-483B-95A9-A58322AD0E26}" type="slidenum">
              <a:rPr lang="en-GB" altLang="en-US"/>
              <a:pPr/>
              <a:t>24</a:t>
            </a:fld>
            <a:endParaRPr lang="en-GB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A4964-C9A9-252D-80DD-18300223909B}"/>
              </a:ext>
            </a:extLst>
          </p:cNvPr>
          <p:cNvSpPr txBox="1"/>
          <p:nvPr/>
        </p:nvSpPr>
        <p:spPr>
          <a:xfrm>
            <a:off x="609600" y="138545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b="1" dirty="0"/>
              <a:t>QUESTION 5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D09E07-4FF9-09D9-811E-E69D5DE3E4FF}"/>
                  </a:ext>
                </a:extLst>
              </p:cNvPr>
              <p:cNvSpPr txBox="1"/>
              <p:nvPr/>
            </p:nvSpPr>
            <p:spPr>
              <a:xfrm>
                <a:off x="858983" y="3231267"/>
                <a:ext cx="36160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1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𝟏𝟔𝟓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D09E07-4FF9-09D9-811E-E69D5DE3E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83" y="3231267"/>
                <a:ext cx="361603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448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resentation6">
            <a:extLst>
              <a:ext uri="{FF2B5EF4-FFF2-40B4-BE49-F238E27FC236}">
                <a16:creationId xmlns:a16="http://schemas.microsoft.com/office/drawing/2014/main" id="{8DC50DD5-5ADE-93A6-7CC3-99D3720C4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5" t="17917" r="67805" b="30139"/>
          <a:stretch>
            <a:fillRect/>
          </a:stretch>
        </p:blipFill>
        <p:spPr bwMode="auto">
          <a:xfrm>
            <a:off x="7905967" y="2091170"/>
            <a:ext cx="3529012" cy="398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EEFD513-74D0-3968-D68F-CF114C37E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6873" y="6134388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23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A674577-B8BF-4C98-59A0-89A8D17FD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3" y="367795"/>
            <a:ext cx="313258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6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ED8E2600-B1EF-3D4B-5E16-581AF09B6B26}"/>
              </a:ext>
            </a:extLst>
          </p:cNvPr>
          <p:cNvSpPr txBox="1">
            <a:spLocks/>
          </p:cNvSpPr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GB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2D7507-DBC8-0BE0-11F7-49483EF11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919" b="13879"/>
          <a:stretch/>
        </p:blipFill>
        <p:spPr>
          <a:xfrm>
            <a:off x="0" y="1075681"/>
            <a:ext cx="9916909" cy="94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31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98411-8432-8FB5-8A94-DD813E056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491" y="29440"/>
            <a:ext cx="8188036" cy="67195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3E789-F127-7F55-7E61-DEDCA6BB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05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2D99D-0435-8891-3E60-8215E08BF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8" y="1169976"/>
            <a:ext cx="10012172" cy="4296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05B91C-BB02-1F3D-0F94-110160EEC96B}"/>
              </a:ext>
            </a:extLst>
          </p:cNvPr>
          <p:cNvSpPr txBox="1"/>
          <p:nvPr/>
        </p:nvSpPr>
        <p:spPr>
          <a:xfrm>
            <a:off x="900545" y="277091"/>
            <a:ext cx="570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QUESTION 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A4ACDE-DFDC-21FC-68DE-FB160EBAB82F}"/>
                  </a:ext>
                </a:extLst>
              </p:cNvPr>
              <p:cNvSpPr txBox="1"/>
              <p:nvPr/>
            </p:nvSpPr>
            <p:spPr>
              <a:xfrm>
                <a:off x="5763492" y="2427703"/>
                <a:ext cx="36160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dirty="0"/>
                  <a:t> =  5 k</a:t>
                </a:r>
                <a:r>
                  <a:rPr lang="en-GB" altLang="en-US" dirty="0">
                    <a:latin typeface="Arial" panose="020B0604020202020204" pitchFamily="34" charset="0"/>
                  </a:rPr>
                  <a:t>Ω</a:t>
                </a:r>
                <a:endParaRPr lang="en-US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sub>
                    </m:sSub>
                  </m:oMath>
                </a14:m>
                <a:r>
                  <a:rPr lang="en-US" dirty="0"/>
                  <a:t> = 3.497 k</a:t>
                </a:r>
                <a:r>
                  <a:rPr lang="en-GB" altLang="en-US" dirty="0">
                    <a:latin typeface="Arial" panose="020B0604020202020204" pitchFamily="34" charset="0"/>
                  </a:rPr>
                  <a:t>Ω</a:t>
                </a: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A4ACDE-DFDC-21FC-68DE-FB160EBAB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492" y="2427703"/>
                <a:ext cx="3616036" cy="646331"/>
              </a:xfrm>
              <a:prstGeom prst="rect">
                <a:avLst/>
              </a:prstGeom>
              <a:blipFill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B953F-C11E-2547-DD38-3824B8BE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68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AB4168-A704-28C6-2D7E-C4B760629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28" y="1040003"/>
            <a:ext cx="10498015" cy="5553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2A88CA-B695-FF2D-1898-7638C2B36517}"/>
              </a:ext>
            </a:extLst>
          </p:cNvPr>
          <p:cNvSpPr txBox="1"/>
          <p:nvPr/>
        </p:nvSpPr>
        <p:spPr>
          <a:xfrm>
            <a:off x="653028" y="193964"/>
            <a:ext cx="526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QUESTION 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915E7-1B7C-E269-C7F2-10B3302F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02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CEE840-4317-51E0-DA1A-854844F0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5" y="197100"/>
            <a:ext cx="7093528" cy="65146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8B1B11-35B1-D090-CEE3-FD09EE4F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77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21F2-DDF8-A909-8EEC-61B2CC6F5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IDEAL DIODE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BEF384-0FCB-8312-D642-7B30C244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40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1AE8D9-BE90-94E4-74CC-3E9C46927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69" y="1090222"/>
            <a:ext cx="10031225" cy="55919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0C3902-F286-A115-AA66-C8AFA0582991}"/>
              </a:ext>
            </a:extLst>
          </p:cNvPr>
          <p:cNvSpPr txBox="1"/>
          <p:nvPr/>
        </p:nvSpPr>
        <p:spPr>
          <a:xfrm>
            <a:off x="678873" y="263236"/>
            <a:ext cx="6068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QUESTION 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15E964-92BF-9490-C8B8-AE65B7211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92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6201A-0F3E-B75D-38AB-27A5B940F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8" y="933059"/>
            <a:ext cx="10421804" cy="56014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713AC0-2C37-DF08-A978-1DC290969221}"/>
              </a:ext>
            </a:extLst>
          </p:cNvPr>
          <p:cNvSpPr txBox="1"/>
          <p:nvPr/>
        </p:nvSpPr>
        <p:spPr>
          <a:xfrm>
            <a:off x="928255" y="180109"/>
            <a:ext cx="490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QUESTION 10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AC8A6-C712-6740-0EC4-BC62D6AB7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13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8F07CD-97F9-3C95-BD31-371327411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82" y="277821"/>
            <a:ext cx="7971223" cy="60233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415CE-415B-9480-2DA9-E4A6EBD0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36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1BA82-378B-E96F-9095-8F61C19D2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DIVIDER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8EE77B7-FAAE-9E5A-DCC2-E9091EAA7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27F5F-5CC4-2D28-DE9D-67747779A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18" y="2212961"/>
            <a:ext cx="1442839" cy="3350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559430-DC9D-D275-5F3F-FA0B4D408CE0}"/>
              </a:ext>
            </a:extLst>
          </p:cNvPr>
          <p:cNvSpPr txBox="1"/>
          <p:nvPr/>
        </p:nvSpPr>
        <p:spPr>
          <a:xfrm>
            <a:off x="1340258" y="3374369"/>
            <a:ext cx="7156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D13BF0-97D8-8010-40B4-4CF97532FC63}"/>
              </a:ext>
            </a:extLst>
          </p:cNvPr>
          <p:cNvSpPr txBox="1"/>
          <p:nvPr/>
        </p:nvSpPr>
        <p:spPr>
          <a:xfrm>
            <a:off x="1368088" y="4653766"/>
            <a:ext cx="65995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E3E0B-8559-B0AA-E277-7A0360ED37EC}"/>
              </a:ext>
            </a:extLst>
          </p:cNvPr>
          <p:cNvSpPr txBox="1"/>
          <p:nvPr/>
        </p:nvSpPr>
        <p:spPr>
          <a:xfrm>
            <a:off x="1744483" y="2141408"/>
            <a:ext cx="9024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Vin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6AC753-3668-1936-F036-81192337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066" y="2326074"/>
            <a:ext cx="1442839" cy="3350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FCE7E9-535D-1476-598A-0AF30D7F6865}"/>
              </a:ext>
            </a:extLst>
          </p:cNvPr>
          <p:cNvSpPr txBox="1"/>
          <p:nvPr/>
        </p:nvSpPr>
        <p:spPr>
          <a:xfrm>
            <a:off x="6509596" y="5442118"/>
            <a:ext cx="8963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Vout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806670-ED41-39E4-8F43-3CDC618604BD}"/>
              </a:ext>
            </a:extLst>
          </p:cNvPr>
          <p:cNvSpPr txBox="1"/>
          <p:nvPr/>
        </p:nvSpPr>
        <p:spPr>
          <a:xfrm>
            <a:off x="6590502" y="2212961"/>
            <a:ext cx="5724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Vin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9FA244-D9F0-4C37-6A7E-8EA0292E2C40}"/>
              </a:ext>
            </a:extLst>
          </p:cNvPr>
          <p:cNvSpPr txBox="1"/>
          <p:nvPr/>
        </p:nvSpPr>
        <p:spPr>
          <a:xfrm>
            <a:off x="6116342" y="3458207"/>
            <a:ext cx="6795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B6EBB-2151-7051-E5C6-4DD27C019762}"/>
              </a:ext>
            </a:extLst>
          </p:cNvPr>
          <p:cNvSpPr txBox="1"/>
          <p:nvPr/>
        </p:nvSpPr>
        <p:spPr>
          <a:xfrm>
            <a:off x="6035197" y="4707891"/>
            <a:ext cx="6795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46D0B-838F-14F0-B785-75C375D104E4}"/>
              </a:ext>
            </a:extLst>
          </p:cNvPr>
          <p:cNvSpPr txBox="1"/>
          <p:nvPr/>
        </p:nvSpPr>
        <p:spPr>
          <a:xfrm>
            <a:off x="7405905" y="3827539"/>
            <a:ext cx="67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008FF2-B949-FBE4-F948-7F532FDC790F}"/>
              </a:ext>
            </a:extLst>
          </p:cNvPr>
          <p:cNvSpPr txBox="1"/>
          <p:nvPr/>
        </p:nvSpPr>
        <p:spPr>
          <a:xfrm>
            <a:off x="2612237" y="3816627"/>
            <a:ext cx="67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4D2852-2C87-CA40-8B9B-DDE683EE01CE}"/>
              </a:ext>
            </a:extLst>
          </p:cNvPr>
          <p:cNvSpPr txBox="1"/>
          <p:nvPr/>
        </p:nvSpPr>
        <p:spPr>
          <a:xfrm>
            <a:off x="2800233" y="2582293"/>
            <a:ext cx="3130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 = </a:t>
            </a:r>
            <a:r>
              <a:rPr lang="en-US" dirty="0" err="1"/>
              <a:t>Vout</a:t>
            </a:r>
            <a:r>
              <a:rPr lang="en-US" dirty="0"/>
              <a:t> + ( Current (I) x Vin)</a:t>
            </a:r>
          </a:p>
          <a:p>
            <a:r>
              <a:rPr lang="en-US" dirty="0" err="1"/>
              <a:t>Vout</a:t>
            </a:r>
            <a:r>
              <a:rPr lang="en-US" dirty="0"/>
              <a:t> = 0V ( Grounded)</a:t>
            </a:r>
            <a:br>
              <a:rPr lang="en-US" dirty="0"/>
            </a:br>
            <a:r>
              <a:rPr lang="en-US" dirty="0"/>
              <a:t>Vo = 0 + ( Current (I) x Vin)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05685-108B-860D-2A6E-B56663936855}"/>
              </a:ext>
            </a:extLst>
          </p:cNvPr>
          <p:cNvSpPr txBox="1"/>
          <p:nvPr/>
        </p:nvSpPr>
        <p:spPr>
          <a:xfrm>
            <a:off x="1782905" y="5581404"/>
            <a:ext cx="8963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Vout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86931C-FA5E-690E-EA58-D41EF378B207}"/>
              </a:ext>
            </a:extLst>
          </p:cNvPr>
          <p:cNvSpPr txBox="1"/>
          <p:nvPr/>
        </p:nvSpPr>
        <p:spPr>
          <a:xfrm>
            <a:off x="8033341" y="2503417"/>
            <a:ext cx="3130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 = </a:t>
            </a:r>
            <a:r>
              <a:rPr lang="en-US" dirty="0" err="1"/>
              <a:t>Vout</a:t>
            </a:r>
            <a:r>
              <a:rPr lang="en-US" dirty="0"/>
              <a:t> + ( Current (I) x Vin)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98A76-307E-AB5D-6812-39F2987C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8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sedr42021_0306b">
            <a:extLst>
              <a:ext uri="{FF2B5EF4-FFF2-40B4-BE49-F238E27FC236}">
                <a16:creationId xmlns:a16="http://schemas.microsoft.com/office/drawing/2014/main" id="{4373E69D-A023-F8EA-B924-260EC484F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22" y="634711"/>
            <a:ext cx="3179762" cy="505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31">
            <a:extLst>
              <a:ext uri="{FF2B5EF4-FFF2-40B4-BE49-F238E27FC236}">
                <a16:creationId xmlns:a16="http://schemas.microsoft.com/office/drawing/2014/main" id="{5116EA83-87F1-4DD8-2BAC-560823C0B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2987" y="818399"/>
            <a:ext cx="4572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굴림" panose="020B0600000101010101" pitchFamily="34" charset="-127"/>
              </a:rPr>
              <a:t>Assume that </a:t>
            </a:r>
            <a:r>
              <a:rPr lang="en-US" altLang="ko-KR" sz="1600" b="1" i="1" dirty="0">
                <a:latin typeface="Times New Roman" panose="02020603050405020304" pitchFamily="18" charset="0"/>
                <a:ea typeface="굴림" panose="020B0600000101010101" pitchFamily="34" charset="-127"/>
              </a:rPr>
              <a:t>D</a:t>
            </a:r>
            <a:r>
              <a:rPr lang="en-US" altLang="ko-KR" sz="1600" b="1" i="1" baseline="-25000" dirty="0">
                <a:latin typeface="Times New Roman" panose="02020603050405020304" pitchFamily="18" charset="0"/>
                <a:ea typeface="굴림" panose="020B0600000101010101" pitchFamily="34" charset="-127"/>
              </a:rPr>
              <a:t>1</a:t>
            </a:r>
            <a:r>
              <a:rPr lang="en-US" altLang="ko-KR" sz="1600" b="1" dirty="0">
                <a:latin typeface="Times New Roman" panose="02020603050405020304" pitchFamily="18" charset="0"/>
                <a:ea typeface="굴림" panose="020B0600000101010101" pitchFamily="34" charset="-127"/>
              </a:rPr>
              <a:t> is off, and </a:t>
            </a:r>
            <a:r>
              <a:rPr lang="en-US" altLang="ko-KR" sz="1600" b="1" i="1" dirty="0">
                <a:latin typeface="Times New Roman" panose="02020603050405020304" pitchFamily="18" charset="0"/>
                <a:ea typeface="굴림" panose="020B0600000101010101" pitchFamily="34" charset="-127"/>
              </a:rPr>
              <a:t>D</a:t>
            </a:r>
            <a:r>
              <a:rPr lang="en-US" altLang="ko-KR" sz="1600" b="1" i="1" baseline="-25000" dirty="0">
                <a:latin typeface="Times New Roman" panose="02020603050405020304" pitchFamily="18" charset="0"/>
                <a:ea typeface="굴림" panose="020B0600000101010101" pitchFamily="34" charset="-127"/>
              </a:rPr>
              <a:t>2</a:t>
            </a:r>
            <a:r>
              <a:rPr lang="en-US" altLang="ko-KR" sz="1600" b="1" dirty="0">
                <a:latin typeface="Times New Roman" panose="02020603050405020304" pitchFamily="18" charset="0"/>
                <a:ea typeface="굴림" panose="020B0600000101010101" pitchFamily="34" charset="-127"/>
              </a:rPr>
              <a:t> is on</a:t>
            </a:r>
            <a:r>
              <a:rPr lang="en-US" altLang="ko-KR" sz="1400" dirty="0">
                <a:latin typeface="Times New Roman" panose="02020603050405020304" pitchFamily="18" charset="0"/>
                <a:ea typeface="굴림" panose="020B0600000101010101" pitchFamily="34" charset="-127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Object 33">
                <a:extLst>
                  <a:ext uri="{FF2B5EF4-FFF2-40B4-BE49-F238E27FC236}">
                    <a16:creationId xmlns:a16="http://schemas.microsoft.com/office/drawing/2014/main" id="{6163817B-56A0-8BB7-6E93-1D1F33A3C8D7}"/>
                  </a:ext>
                </a:extLst>
              </p:cNvPr>
              <p:cNvSpPr txBox="1"/>
              <p:nvPr/>
            </p:nvSpPr>
            <p:spPr bwMode="auto">
              <a:xfrm>
                <a:off x="5222585" y="3295650"/>
                <a:ext cx="3812833" cy="2667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2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5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5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5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5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5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en-US" sz="5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5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5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5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𝟑𝟑</m:t>
                          </m:r>
                        </m:e>
                      </m:d>
                      <m:r>
                        <a:rPr lang="en-US" sz="5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US" sz="5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5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5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m:rPr>
                          <m:nor/>
                        </m:rPr>
                        <a:rPr lang="en-US" sz="5600" b="1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5600" b="1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100" b="1" dirty="0"/>
              </a:p>
            </p:txBody>
          </p:sp>
        </mc:Choice>
        <mc:Fallback>
          <p:sp>
            <p:nvSpPr>
              <p:cNvPr id="8" name="Object 33">
                <a:extLst>
                  <a:ext uri="{FF2B5EF4-FFF2-40B4-BE49-F238E27FC236}">
                    <a16:creationId xmlns:a16="http://schemas.microsoft.com/office/drawing/2014/main" id="{6163817B-56A0-8BB7-6E93-1D1F33A3C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22585" y="3295650"/>
                <a:ext cx="3812833" cy="266700"/>
              </a:xfrm>
              <a:prstGeom prst="rect">
                <a:avLst/>
              </a:prstGeom>
              <a:blipFill>
                <a:blip r:embed="rId3"/>
                <a:stretch>
                  <a:fillRect b="-1162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bject 34">
                <a:extLst>
                  <a:ext uri="{FF2B5EF4-FFF2-40B4-BE49-F238E27FC236}">
                    <a16:creationId xmlns:a16="http://schemas.microsoft.com/office/drawing/2014/main" id="{D88430DF-539D-3FCD-5370-98250266E84E}"/>
                  </a:ext>
                </a:extLst>
              </p:cNvPr>
              <p:cNvSpPr txBox="1"/>
              <p:nvPr/>
            </p:nvSpPr>
            <p:spPr bwMode="auto">
              <a:xfrm>
                <a:off x="5424488" y="4006850"/>
                <a:ext cx="2345933" cy="2333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1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1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m:rPr>
                          <m:nor/>
                        </m:rPr>
                        <a:rPr lang="en-US" sz="1400" b="1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1400" b="1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9" name="Object 34">
                <a:extLst>
                  <a:ext uri="{FF2B5EF4-FFF2-40B4-BE49-F238E27FC236}">
                    <a16:creationId xmlns:a16="http://schemas.microsoft.com/office/drawing/2014/main" id="{D88430DF-539D-3FCD-5370-98250266E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24488" y="4006850"/>
                <a:ext cx="2345933" cy="233363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bject 32">
                <a:extLst>
                  <a:ext uri="{FF2B5EF4-FFF2-40B4-BE49-F238E27FC236}">
                    <a16:creationId xmlns:a16="http://schemas.microsoft.com/office/drawing/2014/main" id="{2C351C5C-C87B-8C96-EE26-EA781C420CFD}"/>
                  </a:ext>
                </a:extLst>
              </p:cNvPr>
              <p:cNvSpPr txBox="1"/>
              <p:nvPr/>
            </p:nvSpPr>
            <p:spPr bwMode="auto">
              <a:xfrm>
                <a:off x="5013050" y="1446068"/>
                <a:ext cx="3396889" cy="93279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−(−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</m:oMath>
                  </m:oMathPara>
                </a14:m>
                <a:endParaRPr lang="en-US" sz="14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r>
                  <a:rPr lang="en-US" sz="1400" b="1" dirty="0">
                    <a:solidFill>
                      <a:srgbClr val="000000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𝟑𝟑</m:t>
                    </m:r>
                    <m:r>
                      <m:rPr>
                        <m:nor/>
                      </m:rPr>
                      <a:rPr lang="en-US" sz="1400" b="1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400" b="1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mA</m:t>
                    </m:r>
                  </m:oMath>
                </a14:m>
                <a:endParaRPr lang="en-US" sz="1400" b="1" dirty="0"/>
              </a:p>
            </p:txBody>
          </p:sp>
        </mc:Choice>
        <mc:Fallback>
          <p:sp>
            <p:nvSpPr>
              <p:cNvPr id="10" name="Object 32">
                <a:extLst>
                  <a:ext uri="{FF2B5EF4-FFF2-40B4-BE49-F238E27FC236}">
                    <a16:creationId xmlns:a16="http://schemas.microsoft.com/office/drawing/2014/main" id="{2C351C5C-C87B-8C96-EE26-EA781C420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13050" y="1446068"/>
                <a:ext cx="3396889" cy="9327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44155E2-099E-D77C-0666-B52AAE9A3D5F}"/>
              </a:ext>
            </a:extLst>
          </p:cNvPr>
          <p:cNvSpPr txBox="1"/>
          <p:nvPr/>
        </p:nvSpPr>
        <p:spPr>
          <a:xfrm>
            <a:off x="4899009" y="2514092"/>
            <a:ext cx="3396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Vo = </a:t>
            </a:r>
            <a:r>
              <a:rPr lang="en-US" b="1" dirty="0" err="1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Vout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+ ( Current (I) x </a:t>
            </a:r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Vin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7D83638-96FB-7169-800D-3F208B968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6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520D2-600F-2CBC-6A53-8EFE6948A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07" y="1418944"/>
            <a:ext cx="7498366" cy="4585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869BD5-615A-E3E8-82EA-662E8C3E9B43}"/>
              </a:ext>
            </a:extLst>
          </p:cNvPr>
          <p:cNvSpPr txBox="1"/>
          <p:nvPr/>
        </p:nvSpPr>
        <p:spPr>
          <a:xfrm>
            <a:off x="1399310" y="249382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QUESTION 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97B20C-87E5-5C03-B0B8-FF24889534A8}"/>
              </a:ext>
            </a:extLst>
          </p:cNvPr>
          <p:cNvSpPr txBox="1"/>
          <p:nvPr/>
        </p:nvSpPr>
        <p:spPr>
          <a:xfrm>
            <a:off x="1260765" y="957279"/>
            <a:ext cx="663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the Thevenin’s equivalent circuit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8B477B-7F7F-5AD6-1F94-88A2E286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09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F1EED-C17A-5699-9D35-F9A3D1779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36" y="857061"/>
            <a:ext cx="9726382" cy="27054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33">
                <a:extLst>
                  <a:ext uri="{FF2B5EF4-FFF2-40B4-BE49-F238E27FC236}">
                    <a16:creationId xmlns:a16="http://schemas.microsoft.com/office/drawing/2014/main" id="{4C6595B0-5EA5-E8A2-0760-26248F762F37}"/>
                  </a:ext>
                </a:extLst>
              </p:cNvPr>
              <p:cNvSpPr txBox="1"/>
              <p:nvPr/>
            </p:nvSpPr>
            <p:spPr bwMode="auto">
              <a:xfrm>
                <a:off x="3282948" y="3699162"/>
                <a:ext cx="3812833" cy="83127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5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5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5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5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sz="5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5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5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5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sz="5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5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5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sz="5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5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5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sz="5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100" b="1" dirty="0"/>
              </a:p>
            </p:txBody>
          </p:sp>
        </mc:Choice>
        <mc:Fallback>
          <p:sp>
            <p:nvSpPr>
              <p:cNvPr id="4" name="Object 33">
                <a:extLst>
                  <a:ext uri="{FF2B5EF4-FFF2-40B4-BE49-F238E27FC236}">
                    <a16:creationId xmlns:a16="http://schemas.microsoft.com/office/drawing/2014/main" id="{4C6595B0-5EA5-E8A2-0760-26248F762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2948" y="3699162"/>
                <a:ext cx="3812833" cy="831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33">
                <a:extLst>
                  <a:ext uri="{FF2B5EF4-FFF2-40B4-BE49-F238E27FC236}">
                    <a16:creationId xmlns:a16="http://schemas.microsoft.com/office/drawing/2014/main" id="{C4D0CF8F-F3B8-D595-D2D5-F09D6727FB80}"/>
                  </a:ext>
                </a:extLst>
              </p:cNvPr>
              <p:cNvSpPr txBox="1"/>
              <p:nvPr/>
            </p:nvSpPr>
            <p:spPr bwMode="auto">
              <a:xfrm>
                <a:off x="3282947" y="4653202"/>
                <a:ext cx="3812833" cy="83127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5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5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  <m: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𝟓𝟎</m:t>
                          </m:r>
                        </m:num>
                        <m:den>
                          <m: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  <m: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𝟓𝟎</m:t>
                          </m:r>
                        </m:den>
                      </m:f>
                    </m:oMath>
                  </m:oMathPara>
                </a14:m>
                <a:endParaRPr lang="en-US" sz="1100" b="1" dirty="0"/>
              </a:p>
            </p:txBody>
          </p:sp>
        </mc:Choice>
        <mc:Fallback>
          <p:sp>
            <p:nvSpPr>
              <p:cNvPr id="5" name="Object 33">
                <a:extLst>
                  <a:ext uri="{FF2B5EF4-FFF2-40B4-BE49-F238E27FC236}">
                    <a16:creationId xmlns:a16="http://schemas.microsoft.com/office/drawing/2014/main" id="{C4D0CF8F-F3B8-D595-D2D5-F09D6727F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2947" y="4653202"/>
                <a:ext cx="3812833" cy="8312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33">
                <a:extLst>
                  <a:ext uri="{FF2B5EF4-FFF2-40B4-BE49-F238E27FC236}">
                    <a16:creationId xmlns:a16="http://schemas.microsoft.com/office/drawing/2014/main" id="{6CE7296D-439C-0316-7358-D82169890E8E}"/>
                  </a:ext>
                </a:extLst>
              </p:cNvPr>
              <p:cNvSpPr txBox="1"/>
              <p:nvPr/>
            </p:nvSpPr>
            <p:spPr bwMode="auto">
              <a:xfrm>
                <a:off x="3282946" y="5484475"/>
                <a:ext cx="3812833" cy="83127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5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5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𝟓𝟎𝟎𝟎</m:t>
                          </m:r>
                        </m:num>
                        <m:den>
                          <m:r>
                            <a:rPr lang="en-US" sz="5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𝟏𝟓𝟎</m:t>
                          </m:r>
                        </m:den>
                      </m:f>
                    </m:oMath>
                  </m:oMathPara>
                </a14:m>
                <a:endParaRPr lang="en-US" sz="1100" b="1" dirty="0"/>
              </a:p>
            </p:txBody>
          </p:sp>
        </mc:Choice>
        <mc:Fallback>
          <p:sp>
            <p:nvSpPr>
              <p:cNvPr id="6" name="Object 33">
                <a:extLst>
                  <a:ext uri="{FF2B5EF4-FFF2-40B4-BE49-F238E27FC236}">
                    <a16:creationId xmlns:a16="http://schemas.microsoft.com/office/drawing/2014/main" id="{6CE7296D-439C-0316-7358-D8216989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2946" y="5484475"/>
                <a:ext cx="3812833" cy="831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33">
                <a:extLst>
                  <a:ext uri="{FF2B5EF4-FFF2-40B4-BE49-F238E27FC236}">
                    <a16:creationId xmlns:a16="http://schemas.microsoft.com/office/drawing/2014/main" id="{F4564661-6C53-E73E-78FB-77B6636BA21C}"/>
                  </a:ext>
                </a:extLst>
              </p:cNvPr>
              <p:cNvSpPr txBox="1"/>
              <p:nvPr/>
            </p:nvSpPr>
            <p:spPr bwMode="auto">
              <a:xfrm>
                <a:off x="5569527" y="5585302"/>
                <a:ext cx="3812833" cy="83127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𝟑𝟑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m:rPr>
                          <m:nor/>
                        </m:rPr>
                        <a:rPr lang="en-GB" altLang="en-US" sz="2400" dirty="0">
                          <a:latin typeface="Arial" panose="020B0604020202020204" pitchFamily="34" charset="0"/>
                        </a:rPr>
                        <m:t>Ω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" name="Object 33">
                <a:extLst>
                  <a:ext uri="{FF2B5EF4-FFF2-40B4-BE49-F238E27FC236}">
                    <a16:creationId xmlns:a16="http://schemas.microsoft.com/office/drawing/2014/main" id="{F4564661-6C53-E73E-78FB-77B6636BA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69527" y="5585302"/>
                <a:ext cx="3812833" cy="831273"/>
              </a:xfrm>
              <a:prstGeom prst="rect">
                <a:avLst/>
              </a:prstGeom>
              <a:blipFill>
                <a:blip r:embed="rId6"/>
                <a:stretch>
                  <a:fillRect l="-48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70C8D7-FA75-D763-69DD-E183EC94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71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989D-BA0C-6267-ACF5-976AB0985E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COMPILED BY TA JOHN.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0266F-FF39-5248-8750-575EB6207D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ALL THE BEST IN YOUR EXAMINATION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E2362-2864-2AC8-62DA-DDB8E51AD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23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D5A0C5-5332-BAD8-B511-5E2C1EDBC5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0BABA0-DA3E-85F0-A241-781709E6D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06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694B0B-5775-4FA3-8C5F-ED0B2E18E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" b="86802"/>
          <a:stretch/>
        </p:blipFill>
        <p:spPr>
          <a:xfrm>
            <a:off x="975359" y="364957"/>
            <a:ext cx="10661035" cy="1449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1CEE1A-7DA5-4C6E-9FD2-8F5BCBD1F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69" r="38021"/>
          <a:stretch/>
        </p:blipFill>
        <p:spPr>
          <a:xfrm>
            <a:off x="3232597" y="1828800"/>
            <a:ext cx="4945488" cy="50291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2B42E2-E171-39CF-1B4C-D0DF85FD2A2F}"/>
                  </a:ext>
                </a:extLst>
              </p:cNvPr>
              <p:cNvSpPr txBox="1"/>
              <p:nvPr/>
            </p:nvSpPr>
            <p:spPr>
              <a:xfrm>
                <a:off x="8575964" y="2230582"/>
                <a:ext cx="361603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= 0.25 mA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 = 0.5 mA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= - 0.25 mA ( Wrong Assumption )</a:t>
                </a:r>
              </a:p>
              <a:p>
                <a:pPr/>
                <a:endParaRPr lang="en-US" dirty="0"/>
              </a:p>
              <a:p>
                <a:pPr/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  </a:t>
                </a:r>
                <a:r>
                  <a:rPr lang="en-US" dirty="0"/>
                  <a:t>= 0.333 mA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2B42E2-E171-39CF-1B4C-D0DF85FD2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64" y="2230582"/>
                <a:ext cx="3616036" cy="1477328"/>
              </a:xfrm>
              <a:prstGeom prst="rect">
                <a:avLst/>
              </a:prstGeom>
              <a:blipFill>
                <a:blip r:embed="rId3"/>
                <a:stretch>
                  <a:fillRect l="-1518" t="-2479" r="-337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2D6E9-0D77-B7CF-D618-8598C8096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46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90908F-2F9E-40B9-BDA8-243F9734C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0569"/>
          <a:stretch/>
        </p:blipFill>
        <p:spPr>
          <a:xfrm>
            <a:off x="2807595" y="34712"/>
            <a:ext cx="5653826" cy="63051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5A8AEF-4B66-6FD2-1D15-1C83EE42895E}"/>
                  </a:ext>
                </a:extLst>
              </p:cNvPr>
              <p:cNvSpPr txBox="1"/>
              <p:nvPr/>
            </p:nvSpPr>
            <p:spPr>
              <a:xfrm>
                <a:off x="8575964" y="2230582"/>
                <a:ext cx="361603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= 0.5 mA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 = 0.25 mA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= 0.25 mA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5A8AEF-4B66-6FD2-1D15-1C83EE428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64" y="2230582"/>
                <a:ext cx="3616036" cy="923330"/>
              </a:xfrm>
              <a:prstGeom prst="rect">
                <a:avLst/>
              </a:prstGeom>
              <a:blipFill>
                <a:blip r:embed="rId3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F9B8C-E523-315D-F850-915E174E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67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dr42021_0306a">
            <a:extLst>
              <a:ext uri="{FF2B5EF4-FFF2-40B4-BE49-F238E27FC236}">
                <a16:creationId xmlns:a16="http://schemas.microsoft.com/office/drawing/2014/main" id="{67CC6CC3-0348-C359-5576-57884A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95" y="1339850"/>
            <a:ext cx="3529012" cy="551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A05BB4-1982-1E45-79B9-78D81085A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" b="90548"/>
          <a:stretch/>
        </p:blipFill>
        <p:spPr>
          <a:xfrm>
            <a:off x="327206" y="125389"/>
            <a:ext cx="10661035" cy="1038393"/>
          </a:xfrm>
          <a:prstGeom prst="rect">
            <a:avLst/>
          </a:prstGeom>
          <a:solidFill>
            <a:schemeClr val="bg2"/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626924-3E23-D176-A7DD-1D084D547025}"/>
                  </a:ext>
                </a:extLst>
              </p:cNvPr>
              <p:cNvSpPr txBox="1"/>
              <p:nvPr/>
            </p:nvSpPr>
            <p:spPr>
              <a:xfrm>
                <a:off x="6331528" y="1951672"/>
                <a:ext cx="361603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= 1 mA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 = 2 mA</a:t>
                </a:r>
              </a:p>
              <a:p>
                <a:pPr/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  </a:t>
                </a:r>
                <a:r>
                  <a:rPr lang="en-US" dirty="0"/>
                  <a:t>= 1 mA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626924-3E23-D176-A7DD-1D084D547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528" y="1951672"/>
                <a:ext cx="3616036" cy="923330"/>
              </a:xfrm>
              <a:prstGeom prst="rect">
                <a:avLst/>
              </a:prstGeom>
              <a:blipFill>
                <a:blip r:embed="rId4"/>
                <a:stretch>
                  <a:fillRect l="-1518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2FA1D-D3BC-6D6A-E757-F451A194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82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sedr42021_0306b">
            <a:extLst>
              <a:ext uri="{FF2B5EF4-FFF2-40B4-BE49-F238E27FC236}">
                <a16:creationId xmlns:a16="http://schemas.microsoft.com/office/drawing/2014/main" id="{370B90E0-45A0-C96D-6E3A-7B793F78A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981075"/>
            <a:ext cx="3179762" cy="505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4E8078-B504-4037-D14F-51C85EF44126}"/>
                  </a:ext>
                </a:extLst>
              </p:cNvPr>
              <p:cNvSpPr txBox="1"/>
              <p:nvPr/>
            </p:nvSpPr>
            <p:spPr>
              <a:xfrm>
                <a:off x="7756669" y="1951672"/>
                <a:ext cx="361603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= 2 mA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 = 1 mA</a:t>
                </a:r>
              </a:p>
              <a:p>
                <a:pPr/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   </a:t>
                </a:r>
                <a:r>
                  <a:rPr lang="en-US" dirty="0"/>
                  <a:t>= - 1 mA ( Wrong Assumption )</a:t>
                </a:r>
              </a:p>
              <a:p>
                <a:pPr/>
                <a:endParaRPr lang="en-US" dirty="0"/>
              </a:p>
              <a:p>
                <a:pPr/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  </a:t>
                </a:r>
                <a:r>
                  <a:rPr lang="en-US" dirty="0"/>
                  <a:t>= 1.333 mA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4E8078-B504-4037-D14F-51C85EF44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9" y="1951672"/>
                <a:ext cx="3616036" cy="1477328"/>
              </a:xfrm>
              <a:prstGeom prst="rect">
                <a:avLst/>
              </a:prstGeom>
              <a:blipFill>
                <a:blip r:embed="rId3"/>
                <a:stretch>
                  <a:fillRect l="-1347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F9ED0-45C5-0D4E-6445-E3A9C54B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4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CC609C-B5A0-7619-28A2-DCB088EE3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5" y="969103"/>
            <a:ext cx="3648244" cy="5888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24FD7-8CC4-6D44-640E-8B7CCAE13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" b="90548"/>
          <a:stretch/>
        </p:blipFill>
        <p:spPr>
          <a:xfrm>
            <a:off x="327206" y="125389"/>
            <a:ext cx="10661035" cy="1038393"/>
          </a:xfrm>
          <a:prstGeom prst="rect">
            <a:avLst/>
          </a:prstGeom>
          <a:solidFill>
            <a:schemeClr val="bg2"/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1DC2E7-739B-5319-9D9A-00F0FAC72C4E}"/>
                  </a:ext>
                </a:extLst>
              </p:cNvPr>
              <p:cNvSpPr txBox="1"/>
              <p:nvPr/>
            </p:nvSpPr>
            <p:spPr>
              <a:xfrm>
                <a:off x="7050087" y="2117926"/>
                <a:ext cx="361603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= 3 mA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 = 1 mA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US" dirty="0"/>
                  <a:t>= 2 mA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1DC2E7-739B-5319-9D9A-00F0FAC72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087" y="2117926"/>
                <a:ext cx="361603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A1A1D-AC42-8C9A-3650-09252A62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21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1A07E-018C-2806-5570-9FFE400D9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31" y="411042"/>
            <a:ext cx="3683305" cy="60828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6B79BD-FD71-07C7-FD1D-393A815AF92E}"/>
                  </a:ext>
                </a:extLst>
              </p:cNvPr>
              <p:cNvSpPr txBox="1"/>
              <p:nvPr/>
            </p:nvSpPr>
            <p:spPr>
              <a:xfrm>
                <a:off x="6676014" y="1854690"/>
                <a:ext cx="361603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= 1 mA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 = 3 mA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US" dirty="0"/>
                  <a:t>= - 2 mA ( Wrong Assumption )</a:t>
                </a:r>
              </a:p>
              <a:p>
                <a:pPr/>
                <a:endParaRPr lang="en-US" dirty="0"/>
              </a:p>
              <a:p>
                <a:pPr/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  </a:t>
                </a:r>
                <a:r>
                  <a:rPr lang="en-US" dirty="0"/>
                  <a:t>= 1.5 mA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6B79BD-FD71-07C7-FD1D-393A815AF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014" y="1854690"/>
                <a:ext cx="3616036" cy="1477328"/>
              </a:xfrm>
              <a:prstGeom prst="rect">
                <a:avLst/>
              </a:prstGeom>
              <a:blipFill>
                <a:blip r:embed="rId3"/>
                <a:stretch>
                  <a:fillRect l="-1349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8E1901-8C61-84E2-74A8-1B9638EE8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AD57-2F80-47F0-A4DC-B7480538CA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50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744</Words>
  <Application>Microsoft Office PowerPoint</Application>
  <PresentationFormat>Widescreen</PresentationFormat>
  <Paragraphs>158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Times New Roman</vt:lpstr>
      <vt:lpstr>Office Theme</vt:lpstr>
      <vt:lpstr>ELECTRONIC SAMPLE QUESTIONS</vt:lpstr>
      <vt:lpstr>SEMICONDUCTORS</vt:lpstr>
      <vt:lpstr>IDEAL DIODE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ITERATIVE ANALYSIS QUESTIONS</vt:lpstr>
      <vt:lpstr>PowerPoint Presentation</vt:lpstr>
      <vt:lpstr>PowerPoint Presentation</vt:lpstr>
      <vt:lpstr>PIECEWISE LINEAR MODEL QUESTIONS</vt:lpstr>
      <vt:lpstr>Example Piece-Wise Model</vt:lpstr>
      <vt:lpstr>PowerPoint Presentation</vt:lpstr>
      <vt:lpstr>VOLTAGE DROP OR CONSTANT DROP MODEL QUESTIONS</vt:lpstr>
      <vt:lpstr>Example Voltage Drop Model </vt:lpstr>
      <vt:lpstr>BIPOLAR JUNCTION TRANSISTOR ( BJT)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VOLTAGE DIVIDER</vt:lpstr>
      <vt:lpstr>PowerPoint Presentation</vt:lpstr>
      <vt:lpstr>PowerPoint Presentation</vt:lpstr>
      <vt:lpstr>PowerPoint Presentation</vt:lpstr>
      <vt:lpstr>COMPILED BY TA JOHN.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Dafil</dc:creator>
  <cp:lastModifiedBy>Administrator</cp:lastModifiedBy>
  <cp:revision>28</cp:revision>
  <dcterms:created xsi:type="dcterms:W3CDTF">2022-04-04T10:45:39Z</dcterms:created>
  <dcterms:modified xsi:type="dcterms:W3CDTF">2022-05-30T17:24:13Z</dcterms:modified>
</cp:coreProperties>
</file>